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F757A46-4401-4F82-AE07-D2140C97BD4B}">
  <a:tblStyle styleId="{DF757A46-4401-4F82-AE07-D2140C97BD4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2cb9ddb31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2cb9ddb31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2cb9ddb315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2cb9ddb315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2cb9ddb315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2cb9ddb315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2cb9ddb315_0_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2cb9ddb315_0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2cb9ddb315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2cb9ddb315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2cb9ddb315_0_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2cb9ddb315_0_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2cb9ddb315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2cb9ddb315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2cb9ddb315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2cb9ddb315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2cb9ddb315_0_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2cb9ddb315_0_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2cb9ddb315_0_7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2cb9ddb315_0_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2cb9ddb315_0_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2cb9ddb315_0_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2cb9ddb315_0_1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2cb9ddb315_0_1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100"/>
              </a:spcBef>
              <a:spcAft>
                <a:spcPts val="0"/>
              </a:spcAft>
              <a:buClr>
                <a:schemeClr val="dk1"/>
              </a:buClr>
              <a:buSzPts val="1100"/>
              <a:buFont typeface="Arial"/>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2cb9ddb315_0_8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2cb9ddb315_0_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2cb9ddb315_0_8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2cb9ddb315_0_8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2cb9ddb315_0_9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2cb9ddb315_0_9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2cb9ddb315_0_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2cb9ddb315_0_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2cb9ddb315_0_1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2cb9ddb315_0_1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2cb9ddb315_0_10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2cb9ddb315_0_10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2cb9ddb315_0_1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2cb9ddb315_0_1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2cb9ddb315_0_1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2cb9ddb315_0_1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2cb9ddb315_0_1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2cb9ddb315_0_1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2cb9ddb315_0_1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2cb9ddb315_0_1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2cb9ddb31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2cb9ddb31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2cb9ddb315_0_1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2cb9ddb315_0_1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2cb9ddb315_0_1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2cb9ddb315_0_1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2cb9ddb315_0_1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2cb9ddb315_0_1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2cb9ddb315_0_1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2cb9ddb315_0_1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2a8b3d59b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2a8b3d59b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2a8d9f10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2a8d9f10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2a8b3d59b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2a8b3d59b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2a8d9f10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2a8d9f10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2a8d9f107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2a8d9f107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2a8d9f107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2a8d9f107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2a4147af9a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2a4147af9a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2a4147af9a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2a4147af9a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2a8d9f1072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2a8d9f1072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2a8d9f107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2a8d9f107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2a8d9f1072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2a8d9f107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2a8d9f1072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2a8d9f1072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2a4147af9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2a4147af9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2a4147af9a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2a4147af9a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2a4147af9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2a4147af9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2a4147af9a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2a4147af9a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2a4147af9a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22a4147af9a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2cb9ddb315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2cb9ddb315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2a4147af9a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22a4147af9a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2a4147af9a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22a4147af9a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2a4147af9a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2a4147af9a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22a4147af9a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22a4147af9a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22a4147af9a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22a4147af9a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2a4147af9a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22a4147af9a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22a8d9f1072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22a8d9f1072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2a8d9f1072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2a8d9f1072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22a8d9f107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22a8d9f107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22a4147af9a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22a4147af9a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2cb9ddb315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2cb9ddb315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22cb9ddb315_0_1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22cb9ddb315_0_1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2cb9ddb315_0_1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2cb9ddb315_0_1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2804bdf2d9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2804bdf2d9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2cb9ddb315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2cb9ddb315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2cb9ddb315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2cb9ddb315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2cb9ddb315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2cb9ddb315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4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3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5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image" Target="../media/image36.png"/><Relationship Id="rId5"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27.png"/><Relationship Id="rId5"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9.png"/><Relationship Id="rId4" Type="http://schemas.openxmlformats.org/officeDocument/2006/relationships/image" Target="../media/image22.png"/><Relationship Id="rId5"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image" Target="../media/image39.png"/><Relationship Id="rId5"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image" Target="../media/image45.png"/><Relationship Id="rId5" Type="http://schemas.openxmlformats.org/officeDocument/2006/relationships/image" Target="../media/image6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9.png"/><Relationship Id="rId4" Type="http://schemas.openxmlformats.org/officeDocument/2006/relationships/image" Target="../media/image3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9.pn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9.png"/><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9.pn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9.png"/><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9.png"/><Relationship Id="rId4" Type="http://schemas.openxmlformats.org/officeDocument/2006/relationships/image" Target="../media/image4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9.png"/><Relationship Id="rId4" Type="http://schemas.openxmlformats.org/officeDocument/2006/relationships/image" Target="../media/image5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9.png"/><Relationship Id="rId4" Type="http://schemas.openxmlformats.org/officeDocument/2006/relationships/image" Target="../media/image2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 Id="rId3" Type="http://schemas.openxmlformats.org/officeDocument/2006/relationships/image" Target="../media/image55.png"/><Relationship Id="rId4" Type="http://schemas.openxmlformats.org/officeDocument/2006/relationships/image" Target="../media/image60.png"/><Relationship Id="rId5" Type="http://schemas.openxmlformats.org/officeDocument/2006/relationships/image" Target="../media/image3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 Id="rId3" Type="http://schemas.openxmlformats.org/officeDocument/2006/relationships/image" Target="../media/image4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 Id="rId3" Type="http://schemas.openxmlformats.org/officeDocument/2006/relationships/image" Target="../media/image3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1.xml"/><Relationship Id="rId3" Type="http://schemas.openxmlformats.org/officeDocument/2006/relationships/image" Target="../media/image4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 Id="rId3" Type="http://schemas.openxmlformats.org/officeDocument/2006/relationships/image" Target="../media/image53.png"/><Relationship Id="rId4" Type="http://schemas.openxmlformats.org/officeDocument/2006/relationships/image" Target="../media/image3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 Id="rId3" Type="http://schemas.openxmlformats.org/officeDocument/2006/relationships/image" Target="../media/image3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4.xml"/><Relationship Id="rId3" Type="http://schemas.openxmlformats.org/officeDocument/2006/relationships/image" Target="../media/image6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4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6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4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4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 Id="rId3" Type="http://schemas.openxmlformats.org/officeDocument/2006/relationships/hyperlink" Target="https://www.analyticsvidhya.com/blog/2022/01/machine-learning-algorithms/" TargetMode="External"/><Relationship Id="rId4" Type="http://schemas.openxmlformats.org/officeDocument/2006/relationships/hyperlink" Target="https://www.analyticsvidhya.com/web-stories/5-regression-techniques-you-should-know/"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 Id="rId3" Type="http://schemas.openxmlformats.org/officeDocument/2006/relationships/image" Target="../media/image4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3.xml"/><Relationship Id="rId3" Type="http://schemas.openxmlformats.org/officeDocument/2006/relationships/image" Target="../media/image4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 Id="rId3" Type="http://schemas.openxmlformats.org/officeDocument/2006/relationships/image" Target="../media/image5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7.xml"/><Relationship Id="rId3" Type="http://schemas.openxmlformats.org/officeDocument/2006/relationships/image" Target="../media/image54.png"/><Relationship Id="rId4" Type="http://schemas.openxmlformats.org/officeDocument/2006/relationships/image" Target="../media/image5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8.xml"/><Relationship Id="rId3" Type="http://schemas.openxmlformats.org/officeDocument/2006/relationships/image" Target="../media/image5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9.xml"/><Relationship Id="rId3" Type="http://schemas.openxmlformats.org/officeDocument/2006/relationships/image" Target="../media/image6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 Id="rId3" Type="http://schemas.openxmlformats.org/officeDocument/2006/relationships/image" Target="../media/image58.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 Id="rId3" Type="http://schemas.openxmlformats.org/officeDocument/2006/relationships/image" Target="../media/image6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idx="1" type="subTitle"/>
          </p:nvPr>
        </p:nvSpPr>
        <p:spPr>
          <a:xfrm>
            <a:off x="336500" y="1171400"/>
            <a:ext cx="56340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sz="2783">
                <a:solidFill>
                  <a:schemeClr val="dk1"/>
                </a:solidFill>
                <a:latin typeface="Times New Roman"/>
                <a:ea typeface="Times New Roman"/>
                <a:cs typeface="Times New Roman"/>
                <a:sym typeface="Times New Roman"/>
              </a:rPr>
              <a:t>PROJECT - 01 : GROUP - 03</a:t>
            </a:r>
            <a:r>
              <a:rPr lang="en-GB" sz="3700">
                <a:solidFill>
                  <a:schemeClr val="dk1"/>
                </a:solidFill>
                <a:latin typeface="Times New Roman"/>
                <a:ea typeface="Times New Roman"/>
                <a:cs typeface="Times New Roman"/>
                <a:sym typeface="Times New Roman"/>
              </a:rPr>
              <a:t> </a:t>
            </a:r>
            <a:endParaRPr sz="3700">
              <a:solidFill>
                <a:schemeClr val="dk1"/>
              </a:solidFill>
              <a:latin typeface="Times New Roman"/>
              <a:ea typeface="Times New Roman"/>
              <a:cs typeface="Times New Roman"/>
              <a:sym typeface="Times New Roman"/>
            </a:endParaRPr>
          </a:p>
        </p:txBody>
      </p:sp>
      <p:sp>
        <p:nvSpPr>
          <p:cNvPr id="55" name="Google Shape;55;p13"/>
          <p:cNvSpPr txBox="1"/>
          <p:nvPr>
            <p:ph idx="1" type="subTitle"/>
          </p:nvPr>
        </p:nvSpPr>
        <p:spPr>
          <a:xfrm>
            <a:off x="532100" y="2214613"/>
            <a:ext cx="5242800" cy="71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770"/>
              <a:buNone/>
            </a:pPr>
            <a:r>
              <a:rPr lang="en-GB" sz="2410">
                <a:solidFill>
                  <a:schemeClr val="dk1"/>
                </a:solidFill>
                <a:latin typeface="Times New Roman"/>
                <a:ea typeface="Times New Roman"/>
                <a:cs typeface="Times New Roman"/>
                <a:sym typeface="Times New Roman"/>
              </a:rPr>
              <a:t>FINAL REVIEW PRESENTATION</a:t>
            </a:r>
            <a:endParaRPr sz="2410">
              <a:solidFill>
                <a:schemeClr val="dk1"/>
              </a:solidFill>
              <a:latin typeface="Times New Roman"/>
              <a:ea typeface="Times New Roman"/>
              <a:cs typeface="Times New Roman"/>
              <a:sym typeface="Times New Roman"/>
            </a:endParaRPr>
          </a:p>
        </p:txBody>
      </p:sp>
      <p:sp>
        <p:nvSpPr>
          <p:cNvPr id="56" name="Google Shape;56;p13"/>
          <p:cNvSpPr txBox="1"/>
          <p:nvPr/>
        </p:nvSpPr>
        <p:spPr>
          <a:xfrm>
            <a:off x="229100" y="3637575"/>
            <a:ext cx="78384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Times New Roman"/>
                <a:ea typeface="Times New Roman"/>
                <a:cs typeface="Times New Roman"/>
                <a:sym typeface="Times New Roman"/>
              </a:rPr>
              <a:t>GROUP MEMBERS - </a:t>
            </a:r>
            <a:endParaRPr>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a:solidFill>
                  <a:schemeClr val="dk1"/>
                </a:solidFill>
                <a:latin typeface="Times New Roman"/>
                <a:ea typeface="Times New Roman"/>
                <a:cs typeface="Times New Roman"/>
                <a:sym typeface="Times New Roman"/>
              </a:rPr>
              <a:t>                                      DEEPESH,    DEVA DHARSHINI,    SUJAL,   </a:t>
            </a:r>
            <a:endParaRPr>
              <a:solidFill>
                <a:schemeClr val="dk1"/>
              </a:solidFill>
              <a:latin typeface="Times New Roman"/>
              <a:ea typeface="Times New Roman"/>
              <a:cs typeface="Times New Roman"/>
              <a:sym typeface="Times New Roman"/>
            </a:endParaRPr>
          </a:p>
          <a:p>
            <a:pPr indent="0" lvl="0" marL="1371600" rtl="0" algn="l">
              <a:lnSpc>
                <a:spcPct val="150000"/>
              </a:lnSpc>
              <a:spcBef>
                <a:spcPts val="0"/>
              </a:spcBef>
              <a:spcAft>
                <a:spcPts val="0"/>
              </a:spcAft>
              <a:buNone/>
            </a:pPr>
            <a:r>
              <a:rPr lang="en-GB">
                <a:solidFill>
                  <a:schemeClr val="dk1"/>
                </a:solidFill>
                <a:latin typeface="Times New Roman"/>
                <a:ea typeface="Times New Roman"/>
                <a:cs typeface="Times New Roman"/>
                <a:sym typeface="Times New Roman"/>
              </a:rPr>
              <a:t>       SHIVA,    VIVEK,    SRAVYA.</a:t>
            </a:r>
            <a:endParaRPr>
              <a:solidFill>
                <a:schemeClr val="dk1"/>
              </a:solidFill>
              <a:latin typeface="Times New Roman"/>
              <a:ea typeface="Times New Roman"/>
              <a:cs typeface="Times New Roman"/>
              <a:sym typeface="Times New Roman"/>
            </a:endParaRPr>
          </a:p>
        </p:txBody>
      </p:sp>
      <p:sp>
        <p:nvSpPr>
          <p:cNvPr id="57" name="Google Shape;57;p13"/>
          <p:cNvSpPr txBox="1"/>
          <p:nvPr>
            <p:ph type="ctrTitle"/>
          </p:nvPr>
        </p:nvSpPr>
        <p:spPr>
          <a:xfrm>
            <a:off x="183900" y="20775"/>
            <a:ext cx="8776200" cy="90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GB" sz="3680">
                <a:latin typeface="Times New Roman"/>
                <a:ea typeface="Times New Roman"/>
                <a:cs typeface="Times New Roman"/>
                <a:sym typeface="Times New Roman"/>
              </a:rPr>
              <a:t>PJM HOURLY ENERGY CONSUMPTION</a:t>
            </a:r>
            <a:endParaRPr sz="368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2"/>
          <p:cNvPicPr preferRelativeResize="0"/>
          <p:nvPr/>
        </p:nvPicPr>
        <p:blipFill>
          <a:blip r:embed="rId3">
            <a:alphaModFix/>
          </a:blip>
          <a:stretch>
            <a:fillRect/>
          </a:stretch>
        </p:blipFill>
        <p:spPr>
          <a:xfrm>
            <a:off x="0" y="0"/>
            <a:ext cx="9144000" cy="5143500"/>
          </a:xfrm>
          <a:prstGeom prst="rect">
            <a:avLst/>
          </a:prstGeom>
          <a:noFill/>
          <a:ln>
            <a:noFill/>
          </a:ln>
        </p:spPr>
      </p:pic>
      <p:sp>
        <p:nvSpPr>
          <p:cNvPr id="123" name="Google Shape;123;p22"/>
          <p:cNvSpPr txBox="1"/>
          <p:nvPr>
            <p:ph idx="1" type="subTitle"/>
          </p:nvPr>
        </p:nvSpPr>
        <p:spPr>
          <a:xfrm>
            <a:off x="385325" y="20165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Density Plot</a:t>
            </a:r>
            <a:endParaRPr sz="4216">
              <a:solidFill>
                <a:schemeClr val="dk1"/>
              </a:solidFill>
              <a:latin typeface="Times New Roman"/>
              <a:ea typeface="Times New Roman"/>
              <a:cs typeface="Times New Roman"/>
              <a:sym typeface="Times New Roman"/>
            </a:endParaRPr>
          </a:p>
        </p:txBody>
      </p:sp>
      <p:pic>
        <p:nvPicPr>
          <p:cNvPr id="124" name="Google Shape;124;p22"/>
          <p:cNvPicPr preferRelativeResize="0"/>
          <p:nvPr/>
        </p:nvPicPr>
        <p:blipFill>
          <a:blip r:embed="rId4">
            <a:alphaModFix/>
          </a:blip>
          <a:stretch>
            <a:fillRect/>
          </a:stretch>
        </p:blipFill>
        <p:spPr>
          <a:xfrm>
            <a:off x="1490674" y="994250"/>
            <a:ext cx="5948783" cy="3634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3"/>
          <p:cNvPicPr preferRelativeResize="0"/>
          <p:nvPr/>
        </p:nvPicPr>
        <p:blipFill>
          <a:blip r:embed="rId3">
            <a:alphaModFix/>
          </a:blip>
          <a:stretch>
            <a:fillRect/>
          </a:stretch>
        </p:blipFill>
        <p:spPr>
          <a:xfrm>
            <a:off x="0" y="0"/>
            <a:ext cx="9144000" cy="5143500"/>
          </a:xfrm>
          <a:prstGeom prst="rect">
            <a:avLst/>
          </a:prstGeom>
          <a:noFill/>
          <a:ln>
            <a:noFill/>
          </a:ln>
        </p:spPr>
      </p:pic>
      <p:sp>
        <p:nvSpPr>
          <p:cNvPr id="130" name="Google Shape;130;p23"/>
          <p:cNvSpPr txBox="1"/>
          <p:nvPr>
            <p:ph idx="1" type="subTitle"/>
          </p:nvPr>
        </p:nvSpPr>
        <p:spPr>
          <a:xfrm>
            <a:off x="385325" y="20165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Lag Plot</a:t>
            </a:r>
            <a:endParaRPr sz="4216">
              <a:solidFill>
                <a:schemeClr val="dk1"/>
              </a:solidFill>
              <a:latin typeface="Times New Roman"/>
              <a:ea typeface="Times New Roman"/>
              <a:cs typeface="Times New Roman"/>
              <a:sym typeface="Times New Roman"/>
            </a:endParaRPr>
          </a:p>
        </p:txBody>
      </p:sp>
      <p:pic>
        <p:nvPicPr>
          <p:cNvPr id="131" name="Google Shape;131;p23"/>
          <p:cNvPicPr preferRelativeResize="0"/>
          <p:nvPr/>
        </p:nvPicPr>
        <p:blipFill>
          <a:blip r:embed="rId4">
            <a:alphaModFix/>
          </a:blip>
          <a:stretch>
            <a:fillRect/>
          </a:stretch>
        </p:blipFill>
        <p:spPr>
          <a:xfrm>
            <a:off x="1624963" y="994250"/>
            <a:ext cx="5894075" cy="3743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4"/>
          <p:cNvPicPr preferRelativeResize="0"/>
          <p:nvPr/>
        </p:nvPicPr>
        <p:blipFill>
          <a:blip r:embed="rId3">
            <a:alphaModFix/>
          </a:blip>
          <a:stretch>
            <a:fillRect/>
          </a:stretch>
        </p:blipFill>
        <p:spPr>
          <a:xfrm>
            <a:off x="0" y="45725"/>
            <a:ext cx="9144000" cy="5143500"/>
          </a:xfrm>
          <a:prstGeom prst="rect">
            <a:avLst/>
          </a:prstGeom>
          <a:noFill/>
          <a:ln>
            <a:noFill/>
          </a:ln>
        </p:spPr>
      </p:pic>
      <p:sp>
        <p:nvSpPr>
          <p:cNvPr id="137" name="Google Shape;137;p24"/>
          <p:cNvSpPr txBox="1"/>
          <p:nvPr>
            <p:ph idx="1" type="subTitle"/>
          </p:nvPr>
        </p:nvSpPr>
        <p:spPr>
          <a:xfrm>
            <a:off x="373900" y="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Heatmap</a:t>
            </a:r>
            <a:endParaRPr sz="4216">
              <a:solidFill>
                <a:schemeClr val="dk1"/>
              </a:solidFill>
              <a:latin typeface="Times New Roman"/>
              <a:ea typeface="Times New Roman"/>
              <a:cs typeface="Times New Roman"/>
              <a:sym typeface="Times New Roman"/>
            </a:endParaRPr>
          </a:p>
        </p:txBody>
      </p:sp>
      <p:pic>
        <p:nvPicPr>
          <p:cNvPr id="138" name="Google Shape;138;p24"/>
          <p:cNvPicPr preferRelativeResize="0"/>
          <p:nvPr/>
        </p:nvPicPr>
        <p:blipFill>
          <a:blip r:embed="rId4">
            <a:alphaModFix/>
          </a:blip>
          <a:stretch>
            <a:fillRect/>
          </a:stretch>
        </p:blipFill>
        <p:spPr>
          <a:xfrm>
            <a:off x="1109187" y="792600"/>
            <a:ext cx="6925625" cy="43714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25"/>
          <p:cNvPicPr preferRelativeResize="0"/>
          <p:nvPr/>
        </p:nvPicPr>
        <p:blipFill>
          <a:blip r:embed="rId3">
            <a:alphaModFix/>
          </a:blip>
          <a:stretch>
            <a:fillRect/>
          </a:stretch>
        </p:blipFill>
        <p:spPr>
          <a:xfrm>
            <a:off x="0" y="-76200"/>
            <a:ext cx="9144000" cy="5189225"/>
          </a:xfrm>
          <a:prstGeom prst="rect">
            <a:avLst/>
          </a:prstGeom>
          <a:noFill/>
          <a:ln>
            <a:noFill/>
          </a:ln>
        </p:spPr>
      </p:pic>
      <p:sp>
        <p:nvSpPr>
          <p:cNvPr id="144" name="Google Shape;144;p25"/>
          <p:cNvSpPr txBox="1"/>
          <p:nvPr>
            <p:ph idx="1" type="subTitle"/>
          </p:nvPr>
        </p:nvSpPr>
        <p:spPr>
          <a:xfrm>
            <a:off x="396750" y="5715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Pie Chart</a:t>
            </a:r>
            <a:endParaRPr sz="4216">
              <a:solidFill>
                <a:schemeClr val="dk1"/>
              </a:solidFill>
              <a:latin typeface="Times New Roman"/>
              <a:ea typeface="Times New Roman"/>
              <a:cs typeface="Times New Roman"/>
              <a:sym typeface="Times New Roman"/>
            </a:endParaRPr>
          </a:p>
        </p:txBody>
      </p:sp>
      <p:pic>
        <p:nvPicPr>
          <p:cNvPr id="145" name="Google Shape;145;p25"/>
          <p:cNvPicPr preferRelativeResize="0"/>
          <p:nvPr/>
        </p:nvPicPr>
        <p:blipFill>
          <a:blip r:embed="rId4">
            <a:alphaModFix/>
          </a:blip>
          <a:stretch>
            <a:fillRect/>
          </a:stretch>
        </p:blipFill>
        <p:spPr>
          <a:xfrm>
            <a:off x="396750" y="986900"/>
            <a:ext cx="4011975" cy="3834666"/>
          </a:xfrm>
          <a:prstGeom prst="rect">
            <a:avLst/>
          </a:prstGeom>
          <a:noFill/>
          <a:ln>
            <a:noFill/>
          </a:ln>
        </p:spPr>
      </p:pic>
      <p:pic>
        <p:nvPicPr>
          <p:cNvPr id="146" name="Google Shape;146;p25"/>
          <p:cNvPicPr preferRelativeResize="0"/>
          <p:nvPr/>
        </p:nvPicPr>
        <p:blipFill>
          <a:blip r:embed="rId5">
            <a:alphaModFix/>
          </a:blip>
          <a:stretch>
            <a:fillRect/>
          </a:stretch>
        </p:blipFill>
        <p:spPr>
          <a:xfrm>
            <a:off x="4871800" y="986900"/>
            <a:ext cx="3739477" cy="3834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26"/>
          <p:cNvPicPr preferRelativeResize="0"/>
          <p:nvPr/>
        </p:nvPicPr>
        <p:blipFill>
          <a:blip r:embed="rId3">
            <a:alphaModFix/>
          </a:blip>
          <a:stretch>
            <a:fillRect/>
          </a:stretch>
        </p:blipFill>
        <p:spPr>
          <a:xfrm>
            <a:off x="0" y="0"/>
            <a:ext cx="9144000" cy="5189225"/>
          </a:xfrm>
          <a:prstGeom prst="rect">
            <a:avLst/>
          </a:prstGeom>
          <a:noFill/>
          <a:ln>
            <a:noFill/>
          </a:ln>
        </p:spPr>
      </p:pic>
      <p:sp>
        <p:nvSpPr>
          <p:cNvPr id="152" name="Google Shape;152;p26"/>
          <p:cNvSpPr txBox="1"/>
          <p:nvPr>
            <p:ph idx="1" type="subTitle"/>
          </p:nvPr>
        </p:nvSpPr>
        <p:spPr>
          <a:xfrm>
            <a:off x="373900" y="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Pie Chart</a:t>
            </a:r>
            <a:endParaRPr sz="4216">
              <a:solidFill>
                <a:schemeClr val="dk1"/>
              </a:solidFill>
              <a:latin typeface="Times New Roman"/>
              <a:ea typeface="Times New Roman"/>
              <a:cs typeface="Times New Roman"/>
              <a:sym typeface="Times New Roman"/>
            </a:endParaRPr>
          </a:p>
        </p:txBody>
      </p:sp>
      <p:pic>
        <p:nvPicPr>
          <p:cNvPr id="153" name="Google Shape;153;p26"/>
          <p:cNvPicPr preferRelativeResize="0"/>
          <p:nvPr/>
        </p:nvPicPr>
        <p:blipFill>
          <a:blip r:embed="rId4">
            <a:alphaModFix/>
          </a:blip>
          <a:stretch>
            <a:fillRect/>
          </a:stretch>
        </p:blipFill>
        <p:spPr>
          <a:xfrm>
            <a:off x="4771425" y="792600"/>
            <a:ext cx="4000901" cy="3991000"/>
          </a:xfrm>
          <a:prstGeom prst="rect">
            <a:avLst/>
          </a:prstGeom>
          <a:noFill/>
          <a:ln>
            <a:noFill/>
          </a:ln>
        </p:spPr>
      </p:pic>
      <p:pic>
        <p:nvPicPr>
          <p:cNvPr id="154" name="Google Shape;154;p26"/>
          <p:cNvPicPr preferRelativeResize="0"/>
          <p:nvPr/>
        </p:nvPicPr>
        <p:blipFill>
          <a:blip r:embed="rId5">
            <a:alphaModFix/>
          </a:blip>
          <a:stretch>
            <a:fillRect/>
          </a:stretch>
        </p:blipFill>
        <p:spPr>
          <a:xfrm>
            <a:off x="483200" y="811825"/>
            <a:ext cx="3861751" cy="39525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27"/>
          <p:cNvPicPr preferRelativeResize="0"/>
          <p:nvPr/>
        </p:nvPicPr>
        <p:blipFill>
          <a:blip r:embed="rId3">
            <a:alphaModFix/>
          </a:blip>
          <a:stretch>
            <a:fillRect/>
          </a:stretch>
        </p:blipFill>
        <p:spPr>
          <a:xfrm>
            <a:off x="0" y="0"/>
            <a:ext cx="9144000" cy="5143500"/>
          </a:xfrm>
          <a:prstGeom prst="rect">
            <a:avLst/>
          </a:prstGeom>
          <a:noFill/>
          <a:ln>
            <a:noFill/>
          </a:ln>
        </p:spPr>
      </p:pic>
      <p:sp>
        <p:nvSpPr>
          <p:cNvPr id="160" name="Google Shape;160;p27"/>
          <p:cNvSpPr txBox="1"/>
          <p:nvPr>
            <p:ph idx="1" type="subTitle"/>
          </p:nvPr>
        </p:nvSpPr>
        <p:spPr>
          <a:xfrm>
            <a:off x="385325" y="20165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Box Plot</a:t>
            </a:r>
            <a:endParaRPr sz="4216">
              <a:solidFill>
                <a:schemeClr val="dk1"/>
              </a:solidFill>
              <a:latin typeface="Times New Roman"/>
              <a:ea typeface="Times New Roman"/>
              <a:cs typeface="Times New Roman"/>
              <a:sym typeface="Times New Roman"/>
            </a:endParaRPr>
          </a:p>
        </p:txBody>
      </p:sp>
      <p:pic>
        <p:nvPicPr>
          <p:cNvPr id="161" name="Google Shape;161;p27"/>
          <p:cNvPicPr preferRelativeResize="0"/>
          <p:nvPr/>
        </p:nvPicPr>
        <p:blipFill>
          <a:blip r:embed="rId4">
            <a:alphaModFix/>
          </a:blip>
          <a:stretch>
            <a:fillRect/>
          </a:stretch>
        </p:blipFill>
        <p:spPr>
          <a:xfrm>
            <a:off x="2809741" y="0"/>
            <a:ext cx="6334269"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28"/>
          <p:cNvPicPr preferRelativeResize="0"/>
          <p:nvPr/>
        </p:nvPicPr>
        <p:blipFill>
          <a:blip r:embed="rId3">
            <a:alphaModFix/>
          </a:blip>
          <a:stretch>
            <a:fillRect/>
          </a:stretch>
        </p:blipFill>
        <p:spPr>
          <a:xfrm>
            <a:off x="0" y="0"/>
            <a:ext cx="9144000" cy="5143500"/>
          </a:xfrm>
          <a:prstGeom prst="rect">
            <a:avLst/>
          </a:prstGeom>
          <a:noFill/>
          <a:ln>
            <a:noFill/>
          </a:ln>
        </p:spPr>
      </p:pic>
      <p:sp>
        <p:nvSpPr>
          <p:cNvPr id="167" name="Google Shape;167;p28"/>
          <p:cNvSpPr txBox="1"/>
          <p:nvPr>
            <p:ph idx="1" type="subTitle"/>
          </p:nvPr>
        </p:nvSpPr>
        <p:spPr>
          <a:xfrm>
            <a:off x="202450" y="75925"/>
            <a:ext cx="6627900" cy="7926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605"/>
              <a:buNone/>
            </a:pPr>
            <a:r>
              <a:rPr lang="en-GB" sz="3718">
                <a:solidFill>
                  <a:schemeClr val="dk1"/>
                </a:solidFill>
                <a:latin typeface="Times New Roman"/>
                <a:ea typeface="Times New Roman"/>
                <a:cs typeface="Times New Roman"/>
                <a:sym typeface="Times New Roman"/>
              </a:rPr>
              <a:t>Line Plot</a:t>
            </a:r>
            <a:endParaRPr sz="3718">
              <a:solidFill>
                <a:schemeClr val="dk1"/>
              </a:solidFill>
              <a:latin typeface="Times New Roman"/>
              <a:ea typeface="Times New Roman"/>
              <a:cs typeface="Times New Roman"/>
              <a:sym typeface="Times New Roman"/>
            </a:endParaRPr>
          </a:p>
        </p:txBody>
      </p:sp>
      <p:pic>
        <p:nvPicPr>
          <p:cNvPr id="168" name="Google Shape;168;p28"/>
          <p:cNvPicPr preferRelativeResize="0"/>
          <p:nvPr/>
        </p:nvPicPr>
        <p:blipFill>
          <a:blip r:embed="rId4">
            <a:alphaModFix/>
          </a:blip>
          <a:stretch>
            <a:fillRect/>
          </a:stretch>
        </p:blipFill>
        <p:spPr>
          <a:xfrm>
            <a:off x="2281725" y="244522"/>
            <a:ext cx="6627901" cy="465446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29"/>
          <p:cNvPicPr preferRelativeResize="0"/>
          <p:nvPr/>
        </p:nvPicPr>
        <p:blipFill>
          <a:blip r:embed="rId3">
            <a:alphaModFix/>
          </a:blip>
          <a:stretch>
            <a:fillRect/>
          </a:stretch>
        </p:blipFill>
        <p:spPr>
          <a:xfrm>
            <a:off x="0" y="0"/>
            <a:ext cx="9144000" cy="5143500"/>
          </a:xfrm>
          <a:prstGeom prst="rect">
            <a:avLst/>
          </a:prstGeom>
          <a:noFill/>
          <a:ln>
            <a:noFill/>
          </a:ln>
        </p:spPr>
      </p:pic>
      <p:sp>
        <p:nvSpPr>
          <p:cNvPr id="174" name="Google Shape;174;p29"/>
          <p:cNvSpPr txBox="1"/>
          <p:nvPr>
            <p:ph idx="1" type="subTitle"/>
          </p:nvPr>
        </p:nvSpPr>
        <p:spPr>
          <a:xfrm>
            <a:off x="202450" y="122825"/>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Line Plot</a:t>
            </a:r>
            <a:endParaRPr sz="4216">
              <a:solidFill>
                <a:schemeClr val="dk1"/>
              </a:solidFill>
              <a:latin typeface="Times New Roman"/>
              <a:ea typeface="Times New Roman"/>
              <a:cs typeface="Times New Roman"/>
              <a:sym typeface="Times New Roman"/>
            </a:endParaRPr>
          </a:p>
        </p:txBody>
      </p:sp>
      <p:pic>
        <p:nvPicPr>
          <p:cNvPr id="175" name="Google Shape;175;p29"/>
          <p:cNvPicPr preferRelativeResize="0"/>
          <p:nvPr/>
        </p:nvPicPr>
        <p:blipFill>
          <a:blip r:embed="rId4">
            <a:alphaModFix/>
          </a:blip>
          <a:stretch>
            <a:fillRect/>
          </a:stretch>
        </p:blipFill>
        <p:spPr>
          <a:xfrm>
            <a:off x="0" y="868525"/>
            <a:ext cx="9144003" cy="1549301"/>
          </a:xfrm>
          <a:prstGeom prst="rect">
            <a:avLst/>
          </a:prstGeom>
          <a:noFill/>
          <a:ln>
            <a:noFill/>
          </a:ln>
        </p:spPr>
      </p:pic>
      <p:pic>
        <p:nvPicPr>
          <p:cNvPr id="176" name="Google Shape;176;p29"/>
          <p:cNvPicPr preferRelativeResize="0"/>
          <p:nvPr/>
        </p:nvPicPr>
        <p:blipFill>
          <a:blip r:embed="rId5">
            <a:alphaModFix/>
          </a:blip>
          <a:stretch>
            <a:fillRect/>
          </a:stretch>
        </p:blipFill>
        <p:spPr>
          <a:xfrm>
            <a:off x="0" y="2771041"/>
            <a:ext cx="9144002" cy="205421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30"/>
          <p:cNvPicPr preferRelativeResize="0"/>
          <p:nvPr/>
        </p:nvPicPr>
        <p:blipFill>
          <a:blip r:embed="rId3">
            <a:alphaModFix/>
          </a:blip>
          <a:stretch>
            <a:fillRect/>
          </a:stretch>
        </p:blipFill>
        <p:spPr>
          <a:xfrm>
            <a:off x="0" y="76200"/>
            <a:ext cx="9144000" cy="5143500"/>
          </a:xfrm>
          <a:prstGeom prst="rect">
            <a:avLst/>
          </a:prstGeom>
          <a:noFill/>
          <a:ln>
            <a:noFill/>
          </a:ln>
        </p:spPr>
      </p:pic>
      <p:pic>
        <p:nvPicPr>
          <p:cNvPr id="182" name="Google Shape;182;p30"/>
          <p:cNvPicPr preferRelativeResize="0"/>
          <p:nvPr/>
        </p:nvPicPr>
        <p:blipFill>
          <a:blip r:embed="rId4">
            <a:alphaModFix/>
          </a:blip>
          <a:stretch>
            <a:fillRect/>
          </a:stretch>
        </p:blipFill>
        <p:spPr>
          <a:xfrm>
            <a:off x="0" y="450415"/>
            <a:ext cx="9144002" cy="424267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31"/>
          <p:cNvPicPr preferRelativeResize="0"/>
          <p:nvPr/>
        </p:nvPicPr>
        <p:blipFill>
          <a:blip r:embed="rId3">
            <a:alphaModFix/>
          </a:blip>
          <a:stretch>
            <a:fillRect/>
          </a:stretch>
        </p:blipFill>
        <p:spPr>
          <a:xfrm>
            <a:off x="0" y="0"/>
            <a:ext cx="9144000" cy="5143500"/>
          </a:xfrm>
          <a:prstGeom prst="rect">
            <a:avLst/>
          </a:prstGeom>
          <a:noFill/>
          <a:ln>
            <a:noFill/>
          </a:ln>
        </p:spPr>
      </p:pic>
      <p:sp>
        <p:nvSpPr>
          <p:cNvPr id="188" name="Google Shape;188;p31"/>
          <p:cNvSpPr txBox="1"/>
          <p:nvPr>
            <p:ph idx="1" type="subTitle"/>
          </p:nvPr>
        </p:nvSpPr>
        <p:spPr>
          <a:xfrm>
            <a:off x="133875" y="99975"/>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Seasonal Plot</a:t>
            </a:r>
            <a:endParaRPr sz="4216">
              <a:solidFill>
                <a:schemeClr val="dk1"/>
              </a:solidFill>
              <a:latin typeface="Times New Roman"/>
              <a:ea typeface="Times New Roman"/>
              <a:cs typeface="Times New Roman"/>
              <a:sym typeface="Times New Roman"/>
            </a:endParaRPr>
          </a:p>
        </p:txBody>
      </p:sp>
      <p:pic>
        <p:nvPicPr>
          <p:cNvPr id="189" name="Google Shape;189;p31"/>
          <p:cNvPicPr preferRelativeResize="0"/>
          <p:nvPr/>
        </p:nvPicPr>
        <p:blipFill>
          <a:blip r:embed="rId4">
            <a:alphaModFix/>
          </a:blip>
          <a:stretch>
            <a:fillRect/>
          </a:stretch>
        </p:blipFill>
        <p:spPr>
          <a:xfrm>
            <a:off x="3577600" y="646125"/>
            <a:ext cx="5440651" cy="4374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14"/>
          <p:cNvPicPr preferRelativeResize="0"/>
          <p:nvPr/>
        </p:nvPicPr>
        <p:blipFill>
          <a:blip r:embed="rId3">
            <a:alphaModFix/>
          </a:blip>
          <a:stretch>
            <a:fillRect/>
          </a:stretch>
        </p:blipFill>
        <p:spPr>
          <a:xfrm>
            <a:off x="0" y="0"/>
            <a:ext cx="9144000" cy="5143500"/>
          </a:xfrm>
          <a:prstGeom prst="rect">
            <a:avLst/>
          </a:prstGeom>
          <a:noFill/>
          <a:ln>
            <a:noFill/>
          </a:ln>
        </p:spPr>
      </p:pic>
      <p:sp>
        <p:nvSpPr>
          <p:cNvPr id="63" name="Google Shape;63;p14"/>
          <p:cNvSpPr txBox="1"/>
          <p:nvPr/>
        </p:nvSpPr>
        <p:spPr>
          <a:xfrm>
            <a:off x="500100" y="825200"/>
            <a:ext cx="8143800" cy="410040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100"/>
              </a:spcBef>
              <a:spcAft>
                <a:spcPts val="0"/>
              </a:spcAft>
              <a:buNone/>
            </a:pPr>
            <a:r>
              <a:rPr lang="en-GB" sz="1600" u="sng">
                <a:solidFill>
                  <a:schemeClr val="lt1"/>
                </a:solidFill>
                <a:latin typeface="Times New Roman"/>
                <a:ea typeface="Times New Roman"/>
                <a:cs typeface="Times New Roman"/>
                <a:sym typeface="Times New Roman"/>
              </a:rPr>
              <a:t>ABOUT DATASET :- </a:t>
            </a:r>
            <a:endParaRPr sz="1600" u="sng">
              <a:solidFill>
                <a:schemeClr val="lt1"/>
              </a:solidFill>
              <a:latin typeface="Times New Roman"/>
              <a:ea typeface="Times New Roman"/>
              <a:cs typeface="Times New Roman"/>
              <a:sym typeface="Times New Roman"/>
            </a:endParaRPr>
          </a:p>
          <a:p>
            <a:pPr indent="0" lvl="0" marL="0" rtl="0" algn="l">
              <a:lnSpc>
                <a:spcPct val="115000"/>
              </a:lnSpc>
              <a:spcBef>
                <a:spcPts val="1100"/>
              </a:spcBef>
              <a:spcAft>
                <a:spcPts val="0"/>
              </a:spcAft>
              <a:buNone/>
            </a:pPr>
            <a:r>
              <a:rPr lang="en-GB" sz="1500">
                <a:solidFill>
                  <a:schemeClr val="lt1"/>
                </a:solidFill>
                <a:latin typeface="Times New Roman"/>
                <a:ea typeface="Times New Roman"/>
                <a:cs typeface="Times New Roman"/>
                <a:sym typeface="Times New Roman"/>
              </a:rPr>
              <a:t>PJM Interconnection LLC (PJM) is a regional transmission organization (RTO) in the United States. It is part of the Eastern Interconnection grid operating an electric transmission system serving all or parts of Delaware, Illinois, Indiana, Kentucky, Maryland, Michigan, New Jersey, North Carolina, Ohio, Pennsylvania, Tennessee, Virginia, West Virginia, and the District of Columbia. The hourly power consumption data comes from PJM's website and are in megawatts (MW). </a:t>
            </a:r>
            <a:endParaRPr sz="1500">
              <a:solidFill>
                <a:schemeClr val="lt1"/>
              </a:solidFill>
              <a:latin typeface="Times New Roman"/>
              <a:ea typeface="Times New Roman"/>
              <a:cs typeface="Times New Roman"/>
              <a:sym typeface="Times New Roman"/>
            </a:endParaRPr>
          </a:p>
          <a:p>
            <a:pPr indent="0" lvl="0" marL="0" rtl="0" algn="l">
              <a:lnSpc>
                <a:spcPct val="115000"/>
              </a:lnSpc>
              <a:spcBef>
                <a:spcPts val="1100"/>
              </a:spcBef>
              <a:spcAft>
                <a:spcPts val="0"/>
              </a:spcAft>
              <a:buNone/>
            </a:pPr>
            <a:r>
              <a:rPr lang="en-GB" sz="1500" u="sng">
                <a:solidFill>
                  <a:schemeClr val="lt1"/>
                </a:solidFill>
                <a:latin typeface="Times New Roman"/>
                <a:ea typeface="Times New Roman"/>
                <a:cs typeface="Times New Roman"/>
                <a:sym typeface="Times New Roman"/>
              </a:rPr>
              <a:t>PROBLEM STATEMENT :-</a:t>
            </a:r>
            <a:endParaRPr sz="1500" u="sng">
              <a:solidFill>
                <a:schemeClr val="lt1"/>
              </a:solidFill>
              <a:latin typeface="Times New Roman"/>
              <a:ea typeface="Times New Roman"/>
              <a:cs typeface="Times New Roman"/>
              <a:sym typeface="Times New Roman"/>
            </a:endParaRPr>
          </a:p>
          <a:p>
            <a:pPr indent="-323850" lvl="0" marL="457200" rtl="0" algn="l">
              <a:lnSpc>
                <a:spcPct val="150000"/>
              </a:lnSpc>
              <a:spcBef>
                <a:spcPts val="1100"/>
              </a:spcBef>
              <a:spcAft>
                <a:spcPts val="0"/>
              </a:spcAft>
              <a:buClr>
                <a:schemeClr val="lt1"/>
              </a:buClr>
              <a:buSzPts val="1500"/>
              <a:buFont typeface="Times New Roman"/>
              <a:buAutoNum type="arabicPeriod"/>
            </a:pPr>
            <a:r>
              <a:rPr lang="en-GB" sz="1500">
                <a:solidFill>
                  <a:schemeClr val="lt1"/>
                </a:solidFill>
                <a:latin typeface="Times New Roman"/>
                <a:ea typeface="Times New Roman"/>
                <a:cs typeface="Times New Roman"/>
                <a:sym typeface="Times New Roman"/>
              </a:rPr>
              <a:t> Split the last year into a test set- can you build a model to predict energy consumption.</a:t>
            </a:r>
            <a:endParaRPr sz="1500">
              <a:solidFill>
                <a:schemeClr val="lt1"/>
              </a:solidFill>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lt1"/>
              </a:buClr>
              <a:buSzPts val="1500"/>
              <a:buFont typeface="Times New Roman"/>
              <a:buAutoNum type="arabicPeriod"/>
            </a:pPr>
            <a:r>
              <a:rPr lang="en-GB" sz="1500">
                <a:solidFill>
                  <a:schemeClr val="lt1"/>
                </a:solidFill>
                <a:latin typeface="Times New Roman"/>
                <a:ea typeface="Times New Roman"/>
                <a:cs typeface="Times New Roman"/>
                <a:sym typeface="Times New Roman"/>
              </a:rPr>
              <a:t>Find trends in energy consumption around hours of the day, holidays, or long term trends. </a:t>
            </a:r>
            <a:endParaRPr sz="1500">
              <a:solidFill>
                <a:schemeClr val="lt1"/>
              </a:solidFill>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lt1"/>
              </a:buClr>
              <a:buSzPts val="1500"/>
              <a:buFont typeface="Times New Roman"/>
              <a:buAutoNum type="arabicPeriod"/>
            </a:pPr>
            <a:r>
              <a:rPr lang="en-GB" sz="1500">
                <a:solidFill>
                  <a:schemeClr val="lt1"/>
                </a:solidFill>
                <a:latin typeface="Times New Roman"/>
                <a:ea typeface="Times New Roman"/>
                <a:cs typeface="Times New Roman"/>
                <a:sym typeface="Times New Roman"/>
              </a:rPr>
              <a:t>Understand how daily trends change depending of the time of year. Summer trends are very different than winter trends. </a:t>
            </a:r>
            <a:endParaRPr sz="1500">
              <a:solidFill>
                <a:schemeClr val="lt1"/>
              </a:solidFill>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lt1"/>
              </a:buClr>
              <a:buSzPts val="1500"/>
              <a:buFont typeface="Times New Roman"/>
              <a:buAutoNum type="arabicPeriod"/>
            </a:pPr>
            <a:r>
              <a:rPr lang="en-GB" sz="1500">
                <a:solidFill>
                  <a:schemeClr val="lt1"/>
                </a:solidFill>
                <a:latin typeface="Times New Roman"/>
                <a:ea typeface="Times New Roman"/>
                <a:cs typeface="Times New Roman"/>
                <a:sym typeface="Times New Roman"/>
              </a:rPr>
              <a:t>Forecast for next 30 days.</a:t>
            </a:r>
            <a:endParaRPr sz="1500" u="sng">
              <a:solidFill>
                <a:schemeClr val="lt1"/>
              </a:solidFill>
              <a:latin typeface="Times New Roman"/>
              <a:ea typeface="Times New Roman"/>
              <a:cs typeface="Times New Roman"/>
              <a:sym typeface="Times New Roman"/>
            </a:endParaRPr>
          </a:p>
        </p:txBody>
      </p:sp>
      <p:sp>
        <p:nvSpPr>
          <p:cNvPr id="64" name="Google Shape;64;p14"/>
          <p:cNvSpPr txBox="1"/>
          <p:nvPr/>
        </p:nvSpPr>
        <p:spPr>
          <a:xfrm>
            <a:off x="382000" y="-315400"/>
            <a:ext cx="8143800" cy="1140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GB" sz="2950">
                <a:solidFill>
                  <a:srgbClr val="FFFFFF"/>
                </a:solidFill>
                <a:latin typeface="Times New Roman"/>
                <a:ea typeface="Times New Roman"/>
                <a:cs typeface="Times New Roman"/>
                <a:sym typeface="Times New Roman"/>
              </a:rPr>
              <a:t>BUSINESS OBJECTIVE :</a:t>
            </a:r>
            <a:r>
              <a:rPr lang="en-GB" sz="6210">
                <a:solidFill>
                  <a:srgbClr val="FFFFFF"/>
                </a:solidFill>
                <a:latin typeface="Times New Roman"/>
                <a:ea typeface="Times New Roman"/>
                <a:cs typeface="Times New Roman"/>
                <a:sym typeface="Times New Roman"/>
              </a:rPr>
              <a:t>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p32"/>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5" name="Google Shape;195;p32"/>
          <p:cNvSpPr txBox="1"/>
          <p:nvPr>
            <p:ph idx="1" type="subTitle"/>
          </p:nvPr>
        </p:nvSpPr>
        <p:spPr>
          <a:xfrm>
            <a:off x="385325" y="20165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ACF Plot</a:t>
            </a:r>
            <a:endParaRPr sz="4216">
              <a:solidFill>
                <a:schemeClr val="dk1"/>
              </a:solidFill>
              <a:latin typeface="Times New Roman"/>
              <a:ea typeface="Times New Roman"/>
              <a:cs typeface="Times New Roman"/>
              <a:sym typeface="Times New Roman"/>
            </a:endParaRPr>
          </a:p>
        </p:txBody>
      </p:sp>
      <p:pic>
        <p:nvPicPr>
          <p:cNvPr id="196" name="Google Shape;196;p32"/>
          <p:cNvPicPr preferRelativeResize="0"/>
          <p:nvPr/>
        </p:nvPicPr>
        <p:blipFill>
          <a:blip r:embed="rId4">
            <a:alphaModFix/>
          </a:blip>
          <a:stretch>
            <a:fillRect/>
          </a:stretch>
        </p:blipFill>
        <p:spPr>
          <a:xfrm>
            <a:off x="2822213" y="451475"/>
            <a:ext cx="6105525" cy="44005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33"/>
          <p:cNvPicPr preferRelativeResize="0"/>
          <p:nvPr/>
        </p:nvPicPr>
        <p:blipFill>
          <a:blip r:embed="rId3">
            <a:alphaModFix/>
          </a:blip>
          <a:stretch>
            <a:fillRect/>
          </a:stretch>
        </p:blipFill>
        <p:spPr>
          <a:xfrm>
            <a:off x="0" y="0"/>
            <a:ext cx="9144000" cy="5143500"/>
          </a:xfrm>
          <a:prstGeom prst="rect">
            <a:avLst/>
          </a:prstGeom>
          <a:noFill/>
          <a:ln>
            <a:noFill/>
          </a:ln>
        </p:spPr>
      </p:pic>
      <p:sp>
        <p:nvSpPr>
          <p:cNvPr id="202" name="Google Shape;202;p33"/>
          <p:cNvSpPr txBox="1"/>
          <p:nvPr>
            <p:ph idx="1" type="subTitle"/>
          </p:nvPr>
        </p:nvSpPr>
        <p:spPr>
          <a:xfrm>
            <a:off x="271025" y="133075"/>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PACF Plot</a:t>
            </a:r>
            <a:endParaRPr sz="4216">
              <a:solidFill>
                <a:schemeClr val="dk1"/>
              </a:solidFill>
              <a:latin typeface="Times New Roman"/>
              <a:ea typeface="Times New Roman"/>
              <a:cs typeface="Times New Roman"/>
              <a:sym typeface="Times New Roman"/>
            </a:endParaRPr>
          </a:p>
        </p:txBody>
      </p:sp>
      <p:pic>
        <p:nvPicPr>
          <p:cNvPr id="203" name="Google Shape;203;p33"/>
          <p:cNvPicPr preferRelativeResize="0"/>
          <p:nvPr/>
        </p:nvPicPr>
        <p:blipFill>
          <a:blip r:embed="rId4">
            <a:alphaModFix/>
          </a:blip>
          <a:stretch>
            <a:fillRect/>
          </a:stretch>
        </p:blipFill>
        <p:spPr>
          <a:xfrm>
            <a:off x="2925388" y="558600"/>
            <a:ext cx="6105525" cy="44005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34"/>
          <p:cNvPicPr preferRelativeResize="0"/>
          <p:nvPr/>
        </p:nvPicPr>
        <p:blipFill>
          <a:blip r:embed="rId3">
            <a:alphaModFix/>
          </a:blip>
          <a:stretch>
            <a:fillRect/>
          </a:stretch>
        </p:blipFill>
        <p:spPr>
          <a:xfrm>
            <a:off x="0" y="0"/>
            <a:ext cx="9144000" cy="5143500"/>
          </a:xfrm>
          <a:prstGeom prst="rect">
            <a:avLst/>
          </a:prstGeom>
          <a:noFill/>
          <a:ln>
            <a:noFill/>
          </a:ln>
        </p:spPr>
      </p:pic>
      <p:sp>
        <p:nvSpPr>
          <p:cNvPr id="209" name="Google Shape;209;p34"/>
          <p:cNvSpPr txBox="1"/>
          <p:nvPr>
            <p:ph idx="1" type="subTitle"/>
          </p:nvPr>
        </p:nvSpPr>
        <p:spPr>
          <a:xfrm>
            <a:off x="326725" y="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Cat Plots</a:t>
            </a:r>
            <a:endParaRPr sz="4216">
              <a:solidFill>
                <a:schemeClr val="dk1"/>
              </a:solidFill>
              <a:latin typeface="Times New Roman"/>
              <a:ea typeface="Times New Roman"/>
              <a:cs typeface="Times New Roman"/>
              <a:sym typeface="Times New Roman"/>
            </a:endParaRPr>
          </a:p>
        </p:txBody>
      </p:sp>
      <p:pic>
        <p:nvPicPr>
          <p:cNvPr id="210" name="Google Shape;210;p34"/>
          <p:cNvPicPr preferRelativeResize="0"/>
          <p:nvPr/>
        </p:nvPicPr>
        <p:blipFill>
          <a:blip r:embed="rId4">
            <a:alphaModFix/>
          </a:blip>
          <a:stretch>
            <a:fillRect/>
          </a:stretch>
        </p:blipFill>
        <p:spPr>
          <a:xfrm>
            <a:off x="667350" y="665750"/>
            <a:ext cx="8119549" cy="2247500"/>
          </a:xfrm>
          <a:prstGeom prst="rect">
            <a:avLst/>
          </a:prstGeom>
          <a:noFill/>
          <a:ln>
            <a:noFill/>
          </a:ln>
        </p:spPr>
      </p:pic>
      <p:pic>
        <p:nvPicPr>
          <p:cNvPr id="211" name="Google Shape;211;p34"/>
          <p:cNvPicPr preferRelativeResize="0"/>
          <p:nvPr/>
        </p:nvPicPr>
        <p:blipFill>
          <a:blip r:embed="rId5">
            <a:alphaModFix/>
          </a:blip>
          <a:stretch>
            <a:fillRect/>
          </a:stretch>
        </p:blipFill>
        <p:spPr>
          <a:xfrm>
            <a:off x="667350" y="2960150"/>
            <a:ext cx="8119549" cy="21217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pic>
        <p:nvPicPr>
          <p:cNvPr id="216" name="Google Shape;216;p35"/>
          <p:cNvPicPr preferRelativeResize="0"/>
          <p:nvPr/>
        </p:nvPicPr>
        <p:blipFill>
          <a:blip r:embed="rId3">
            <a:alphaModFix/>
          </a:blip>
          <a:stretch>
            <a:fillRect/>
          </a:stretch>
        </p:blipFill>
        <p:spPr>
          <a:xfrm>
            <a:off x="0" y="0"/>
            <a:ext cx="9144000" cy="5143500"/>
          </a:xfrm>
          <a:prstGeom prst="rect">
            <a:avLst/>
          </a:prstGeom>
          <a:noFill/>
          <a:ln>
            <a:noFill/>
          </a:ln>
        </p:spPr>
      </p:pic>
      <p:sp>
        <p:nvSpPr>
          <p:cNvPr id="217" name="Google Shape;217;p35"/>
          <p:cNvSpPr txBox="1"/>
          <p:nvPr>
            <p:ph idx="1" type="subTitle"/>
          </p:nvPr>
        </p:nvSpPr>
        <p:spPr>
          <a:xfrm>
            <a:off x="477400" y="1208050"/>
            <a:ext cx="7024200" cy="250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410">
              <a:solidFill>
                <a:schemeClr val="lt1"/>
              </a:solidFill>
              <a:latin typeface="Times New Roman"/>
              <a:ea typeface="Times New Roman"/>
              <a:cs typeface="Times New Roman"/>
              <a:sym typeface="Times New Roman"/>
            </a:endParaRPr>
          </a:p>
        </p:txBody>
      </p:sp>
      <p:pic>
        <p:nvPicPr>
          <p:cNvPr id="218" name="Google Shape;218;p35"/>
          <p:cNvPicPr preferRelativeResize="0"/>
          <p:nvPr/>
        </p:nvPicPr>
        <p:blipFill>
          <a:blip r:embed="rId4">
            <a:alphaModFix/>
          </a:blip>
          <a:stretch>
            <a:fillRect/>
          </a:stretch>
        </p:blipFill>
        <p:spPr>
          <a:xfrm>
            <a:off x="183588" y="211150"/>
            <a:ext cx="8776825" cy="2418850"/>
          </a:xfrm>
          <a:prstGeom prst="rect">
            <a:avLst/>
          </a:prstGeom>
          <a:noFill/>
          <a:ln>
            <a:noFill/>
          </a:ln>
        </p:spPr>
      </p:pic>
      <p:pic>
        <p:nvPicPr>
          <p:cNvPr id="219" name="Google Shape;219;p35"/>
          <p:cNvPicPr preferRelativeResize="0"/>
          <p:nvPr/>
        </p:nvPicPr>
        <p:blipFill>
          <a:blip r:embed="rId5">
            <a:alphaModFix/>
          </a:blip>
          <a:stretch>
            <a:fillRect/>
          </a:stretch>
        </p:blipFill>
        <p:spPr>
          <a:xfrm>
            <a:off x="183588" y="2697875"/>
            <a:ext cx="8776825" cy="2201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36"/>
          <p:cNvPicPr preferRelativeResize="0"/>
          <p:nvPr/>
        </p:nvPicPr>
        <p:blipFill>
          <a:blip r:embed="rId3">
            <a:alphaModFix/>
          </a:blip>
          <a:stretch>
            <a:fillRect/>
          </a:stretch>
        </p:blipFill>
        <p:spPr>
          <a:xfrm>
            <a:off x="0" y="-159900"/>
            <a:ext cx="9144000" cy="5143500"/>
          </a:xfrm>
          <a:prstGeom prst="rect">
            <a:avLst/>
          </a:prstGeom>
          <a:noFill/>
          <a:ln>
            <a:noFill/>
          </a:ln>
        </p:spPr>
      </p:pic>
      <p:sp>
        <p:nvSpPr>
          <p:cNvPr id="225" name="Google Shape;225;p36"/>
          <p:cNvSpPr txBox="1"/>
          <p:nvPr>
            <p:ph idx="1" type="subTitle"/>
          </p:nvPr>
        </p:nvSpPr>
        <p:spPr>
          <a:xfrm>
            <a:off x="198775" y="-15990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Violin Plot</a:t>
            </a:r>
            <a:endParaRPr sz="4216">
              <a:solidFill>
                <a:schemeClr val="dk1"/>
              </a:solidFill>
              <a:latin typeface="Times New Roman"/>
              <a:ea typeface="Times New Roman"/>
              <a:cs typeface="Times New Roman"/>
              <a:sym typeface="Times New Roman"/>
            </a:endParaRPr>
          </a:p>
        </p:txBody>
      </p:sp>
      <p:pic>
        <p:nvPicPr>
          <p:cNvPr id="226" name="Google Shape;226;p36"/>
          <p:cNvPicPr preferRelativeResize="0"/>
          <p:nvPr/>
        </p:nvPicPr>
        <p:blipFill>
          <a:blip r:embed="rId4">
            <a:alphaModFix/>
          </a:blip>
          <a:stretch>
            <a:fillRect/>
          </a:stretch>
        </p:blipFill>
        <p:spPr>
          <a:xfrm>
            <a:off x="575638" y="480700"/>
            <a:ext cx="7992725" cy="2247500"/>
          </a:xfrm>
          <a:prstGeom prst="rect">
            <a:avLst/>
          </a:prstGeom>
          <a:noFill/>
          <a:ln>
            <a:noFill/>
          </a:ln>
        </p:spPr>
      </p:pic>
      <p:pic>
        <p:nvPicPr>
          <p:cNvPr id="227" name="Google Shape;227;p36"/>
          <p:cNvPicPr preferRelativeResize="0"/>
          <p:nvPr/>
        </p:nvPicPr>
        <p:blipFill>
          <a:blip r:embed="rId5">
            <a:alphaModFix/>
          </a:blip>
          <a:stretch>
            <a:fillRect/>
          </a:stretch>
        </p:blipFill>
        <p:spPr>
          <a:xfrm>
            <a:off x="575638" y="2831600"/>
            <a:ext cx="7992725" cy="20520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pic>
        <p:nvPicPr>
          <p:cNvPr id="232" name="Google Shape;232;p37"/>
          <p:cNvPicPr preferRelativeResize="0"/>
          <p:nvPr/>
        </p:nvPicPr>
        <p:blipFill>
          <a:blip r:embed="rId3">
            <a:alphaModFix/>
          </a:blip>
          <a:stretch>
            <a:fillRect/>
          </a:stretch>
        </p:blipFill>
        <p:spPr>
          <a:xfrm>
            <a:off x="0" y="0"/>
            <a:ext cx="9144000" cy="5143500"/>
          </a:xfrm>
          <a:prstGeom prst="rect">
            <a:avLst/>
          </a:prstGeom>
          <a:noFill/>
          <a:ln>
            <a:noFill/>
          </a:ln>
        </p:spPr>
      </p:pic>
      <p:sp>
        <p:nvSpPr>
          <p:cNvPr id="233" name="Google Shape;233;p37"/>
          <p:cNvSpPr txBox="1"/>
          <p:nvPr>
            <p:ph idx="1" type="subTitle"/>
          </p:nvPr>
        </p:nvSpPr>
        <p:spPr>
          <a:xfrm>
            <a:off x="326725" y="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Violin Plot</a:t>
            </a:r>
            <a:endParaRPr sz="4216">
              <a:solidFill>
                <a:schemeClr val="dk1"/>
              </a:solidFill>
              <a:latin typeface="Times New Roman"/>
              <a:ea typeface="Times New Roman"/>
              <a:cs typeface="Times New Roman"/>
              <a:sym typeface="Times New Roman"/>
            </a:endParaRPr>
          </a:p>
        </p:txBody>
      </p:sp>
      <p:pic>
        <p:nvPicPr>
          <p:cNvPr id="234" name="Google Shape;234;p37"/>
          <p:cNvPicPr preferRelativeResize="0"/>
          <p:nvPr/>
        </p:nvPicPr>
        <p:blipFill>
          <a:blip r:embed="rId4">
            <a:alphaModFix/>
          </a:blip>
          <a:stretch>
            <a:fillRect/>
          </a:stretch>
        </p:blipFill>
        <p:spPr>
          <a:xfrm>
            <a:off x="258625" y="653650"/>
            <a:ext cx="8626751" cy="2158675"/>
          </a:xfrm>
          <a:prstGeom prst="rect">
            <a:avLst/>
          </a:prstGeom>
          <a:noFill/>
          <a:ln>
            <a:noFill/>
          </a:ln>
        </p:spPr>
      </p:pic>
      <p:pic>
        <p:nvPicPr>
          <p:cNvPr id="235" name="Google Shape;235;p37"/>
          <p:cNvPicPr preferRelativeResize="0"/>
          <p:nvPr/>
        </p:nvPicPr>
        <p:blipFill>
          <a:blip r:embed="rId5">
            <a:alphaModFix/>
          </a:blip>
          <a:stretch>
            <a:fillRect/>
          </a:stretch>
        </p:blipFill>
        <p:spPr>
          <a:xfrm>
            <a:off x="258625" y="2866875"/>
            <a:ext cx="8626751" cy="22297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38"/>
          <p:cNvPicPr preferRelativeResize="0"/>
          <p:nvPr/>
        </p:nvPicPr>
        <p:blipFill>
          <a:blip r:embed="rId3">
            <a:alphaModFix/>
          </a:blip>
          <a:stretch>
            <a:fillRect/>
          </a:stretch>
        </p:blipFill>
        <p:spPr>
          <a:xfrm>
            <a:off x="0" y="0"/>
            <a:ext cx="9144000" cy="5143500"/>
          </a:xfrm>
          <a:prstGeom prst="rect">
            <a:avLst/>
          </a:prstGeom>
          <a:noFill/>
          <a:ln>
            <a:noFill/>
          </a:ln>
        </p:spPr>
      </p:pic>
      <p:sp>
        <p:nvSpPr>
          <p:cNvPr id="241" name="Google Shape;241;p38"/>
          <p:cNvSpPr txBox="1"/>
          <p:nvPr>
            <p:ph idx="1" type="subTitle"/>
          </p:nvPr>
        </p:nvSpPr>
        <p:spPr>
          <a:xfrm>
            <a:off x="232675" y="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Moving Average</a:t>
            </a:r>
            <a:endParaRPr sz="4216">
              <a:solidFill>
                <a:schemeClr val="dk1"/>
              </a:solidFill>
              <a:latin typeface="Times New Roman"/>
              <a:ea typeface="Times New Roman"/>
              <a:cs typeface="Times New Roman"/>
              <a:sym typeface="Times New Roman"/>
            </a:endParaRPr>
          </a:p>
        </p:txBody>
      </p:sp>
      <p:pic>
        <p:nvPicPr>
          <p:cNvPr id="242" name="Google Shape;242;p38"/>
          <p:cNvPicPr preferRelativeResize="0"/>
          <p:nvPr/>
        </p:nvPicPr>
        <p:blipFill>
          <a:blip r:embed="rId4">
            <a:alphaModFix/>
          </a:blip>
          <a:stretch>
            <a:fillRect/>
          </a:stretch>
        </p:blipFill>
        <p:spPr>
          <a:xfrm>
            <a:off x="511063" y="724325"/>
            <a:ext cx="8121874" cy="43176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pic>
        <p:nvPicPr>
          <p:cNvPr id="247" name="Google Shape;247;p39"/>
          <p:cNvPicPr preferRelativeResize="0"/>
          <p:nvPr/>
        </p:nvPicPr>
        <p:blipFill>
          <a:blip r:embed="rId3">
            <a:alphaModFix/>
          </a:blip>
          <a:stretch>
            <a:fillRect/>
          </a:stretch>
        </p:blipFill>
        <p:spPr>
          <a:xfrm>
            <a:off x="0" y="0"/>
            <a:ext cx="9144000" cy="5143500"/>
          </a:xfrm>
          <a:prstGeom prst="rect">
            <a:avLst/>
          </a:prstGeom>
          <a:noFill/>
          <a:ln>
            <a:noFill/>
          </a:ln>
        </p:spPr>
      </p:pic>
      <p:sp>
        <p:nvSpPr>
          <p:cNvPr id="248" name="Google Shape;248;p39"/>
          <p:cNvSpPr txBox="1"/>
          <p:nvPr>
            <p:ph idx="1" type="subTitle"/>
          </p:nvPr>
        </p:nvSpPr>
        <p:spPr>
          <a:xfrm>
            <a:off x="232675" y="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Time Series Decomposition </a:t>
            </a:r>
            <a:endParaRPr sz="4216">
              <a:solidFill>
                <a:schemeClr val="dk1"/>
              </a:solidFill>
              <a:latin typeface="Times New Roman"/>
              <a:ea typeface="Times New Roman"/>
              <a:cs typeface="Times New Roman"/>
              <a:sym typeface="Times New Roman"/>
            </a:endParaRPr>
          </a:p>
        </p:txBody>
      </p:sp>
      <p:pic>
        <p:nvPicPr>
          <p:cNvPr id="249" name="Google Shape;249;p39"/>
          <p:cNvPicPr preferRelativeResize="0"/>
          <p:nvPr/>
        </p:nvPicPr>
        <p:blipFill>
          <a:blip r:embed="rId4">
            <a:alphaModFix/>
          </a:blip>
          <a:stretch>
            <a:fillRect/>
          </a:stretch>
        </p:blipFill>
        <p:spPr>
          <a:xfrm>
            <a:off x="1624000" y="731938"/>
            <a:ext cx="5895975" cy="43529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pic>
        <p:nvPicPr>
          <p:cNvPr id="254" name="Google Shape;254;p40"/>
          <p:cNvPicPr preferRelativeResize="0"/>
          <p:nvPr/>
        </p:nvPicPr>
        <p:blipFill>
          <a:blip r:embed="rId3">
            <a:alphaModFix/>
          </a:blip>
          <a:stretch>
            <a:fillRect/>
          </a:stretch>
        </p:blipFill>
        <p:spPr>
          <a:xfrm>
            <a:off x="0" y="0"/>
            <a:ext cx="9144000" cy="5143500"/>
          </a:xfrm>
          <a:prstGeom prst="rect">
            <a:avLst/>
          </a:prstGeom>
          <a:noFill/>
          <a:ln>
            <a:noFill/>
          </a:ln>
        </p:spPr>
      </p:pic>
      <p:sp>
        <p:nvSpPr>
          <p:cNvPr id="255" name="Google Shape;255;p40"/>
          <p:cNvSpPr txBox="1"/>
          <p:nvPr>
            <p:ph idx="1" type="subTitle"/>
          </p:nvPr>
        </p:nvSpPr>
        <p:spPr>
          <a:xfrm>
            <a:off x="172375" y="118050"/>
            <a:ext cx="4548300" cy="99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Outlier Detection </a:t>
            </a:r>
            <a:endParaRPr sz="4216">
              <a:solidFill>
                <a:schemeClr val="dk1"/>
              </a:solidFill>
              <a:latin typeface="Times New Roman"/>
              <a:ea typeface="Times New Roman"/>
              <a:cs typeface="Times New Roman"/>
              <a:sym typeface="Times New Roman"/>
            </a:endParaRPr>
          </a:p>
        </p:txBody>
      </p:sp>
      <p:pic>
        <p:nvPicPr>
          <p:cNvPr id="256" name="Google Shape;256;p40"/>
          <p:cNvPicPr preferRelativeResize="0"/>
          <p:nvPr/>
        </p:nvPicPr>
        <p:blipFill>
          <a:blip r:embed="rId4">
            <a:alphaModFix/>
          </a:blip>
          <a:stretch>
            <a:fillRect/>
          </a:stretch>
        </p:blipFill>
        <p:spPr>
          <a:xfrm>
            <a:off x="0" y="1440851"/>
            <a:ext cx="9144001" cy="3176198"/>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pic>
        <p:nvPicPr>
          <p:cNvPr id="261" name="Google Shape;261;p41"/>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262" name="Google Shape;262;p41"/>
          <p:cNvPicPr preferRelativeResize="0"/>
          <p:nvPr/>
        </p:nvPicPr>
        <p:blipFill>
          <a:blip r:embed="rId4">
            <a:alphaModFix/>
          </a:blip>
          <a:stretch>
            <a:fillRect/>
          </a:stretch>
        </p:blipFill>
        <p:spPr>
          <a:xfrm>
            <a:off x="0" y="1097951"/>
            <a:ext cx="9144001" cy="317619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pic>
        <p:nvPicPr>
          <p:cNvPr id="69" name="Google Shape;69;p15"/>
          <p:cNvPicPr preferRelativeResize="0"/>
          <p:nvPr/>
        </p:nvPicPr>
        <p:blipFill>
          <a:blip r:embed="rId3">
            <a:alphaModFix/>
          </a:blip>
          <a:stretch>
            <a:fillRect/>
          </a:stretch>
        </p:blipFill>
        <p:spPr>
          <a:xfrm>
            <a:off x="0" y="0"/>
            <a:ext cx="9144000" cy="5143500"/>
          </a:xfrm>
          <a:prstGeom prst="rect">
            <a:avLst/>
          </a:prstGeom>
          <a:noFill/>
          <a:ln>
            <a:noFill/>
          </a:ln>
        </p:spPr>
      </p:pic>
      <p:sp>
        <p:nvSpPr>
          <p:cNvPr id="70" name="Google Shape;70;p15"/>
          <p:cNvSpPr txBox="1"/>
          <p:nvPr>
            <p:ph idx="1" type="subTitle"/>
          </p:nvPr>
        </p:nvSpPr>
        <p:spPr>
          <a:xfrm>
            <a:off x="480300" y="145575"/>
            <a:ext cx="6627900" cy="792600"/>
          </a:xfrm>
          <a:prstGeom prst="rect">
            <a:avLst/>
          </a:prstGeom>
        </p:spPr>
        <p:txBody>
          <a:bodyPr anchorCtr="0" anchor="t" bIns="91425" lIns="91425" spcFirstLastPara="1" rIns="91425" wrap="square" tIns="91425">
            <a:normAutofit fontScale="25000"/>
          </a:bodyPr>
          <a:lstStyle/>
          <a:p>
            <a:pPr indent="0" lvl="0" marL="0" rtl="0" algn="l">
              <a:lnSpc>
                <a:spcPct val="115000"/>
              </a:lnSpc>
              <a:spcBef>
                <a:spcPts val="0"/>
              </a:spcBef>
              <a:spcAft>
                <a:spcPts val="0"/>
              </a:spcAft>
              <a:buClr>
                <a:schemeClr val="dk1"/>
              </a:buClr>
              <a:buSzPts val="275"/>
              <a:buFont typeface="Arial"/>
              <a:buNone/>
            </a:pPr>
            <a:r>
              <a:rPr lang="en-GB" sz="10500">
                <a:solidFill>
                  <a:srgbClr val="FFFFFF"/>
                </a:solidFill>
                <a:latin typeface="Times New Roman"/>
                <a:ea typeface="Times New Roman"/>
                <a:cs typeface="Times New Roman"/>
                <a:sym typeface="Times New Roman"/>
              </a:rPr>
              <a:t>PROJECT FLOW : </a:t>
            </a:r>
            <a:endParaRPr sz="105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3557">
              <a:solidFill>
                <a:schemeClr val="lt1"/>
              </a:solidFill>
              <a:latin typeface="Times New Roman"/>
              <a:ea typeface="Times New Roman"/>
              <a:cs typeface="Times New Roman"/>
              <a:sym typeface="Times New Roman"/>
            </a:endParaRPr>
          </a:p>
        </p:txBody>
      </p:sp>
      <p:sp>
        <p:nvSpPr>
          <p:cNvPr id="71" name="Google Shape;71;p15"/>
          <p:cNvSpPr txBox="1"/>
          <p:nvPr>
            <p:ph idx="1" type="subTitle"/>
          </p:nvPr>
        </p:nvSpPr>
        <p:spPr>
          <a:xfrm>
            <a:off x="1840500" y="853875"/>
            <a:ext cx="5463000" cy="3907200"/>
          </a:xfrm>
          <a:prstGeom prst="rect">
            <a:avLst/>
          </a:prstGeom>
          <a:solidFill>
            <a:schemeClr val="dk1"/>
          </a:solidFill>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lt1"/>
              </a:buClr>
              <a:buSzPts val="1800"/>
              <a:buFont typeface="Times New Roman"/>
              <a:buAutoNum type="arabicPeriod"/>
            </a:pPr>
            <a:r>
              <a:rPr lang="en-GB" sz="1800">
                <a:solidFill>
                  <a:schemeClr val="lt1"/>
                </a:solidFill>
                <a:latin typeface="Times New Roman"/>
                <a:ea typeface="Times New Roman"/>
                <a:cs typeface="Times New Roman"/>
                <a:sym typeface="Times New Roman"/>
              </a:rPr>
              <a:t>Understanding the problem statement</a:t>
            </a:r>
            <a:endParaRPr sz="1800">
              <a:solidFill>
                <a:schemeClr val="lt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lt1"/>
              </a:buClr>
              <a:buSzPts val="1800"/>
              <a:buFont typeface="Times New Roman"/>
              <a:buAutoNum type="arabicPeriod"/>
            </a:pPr>
            <a:r>
              <a:rPr lang="en-GB" sz="1800">
                <a:solidFill>
                  <a:schemeClr val="lt1"/>
                </a:solidFill>
                <a:latin typeface="Times New Roman"/>
                <a:ea typeface="Times New Roman"/>
                <a:cs typeface="Times New Roman"/>
                <a:sym typeface="Times New Roman"/>
              </a:rPr>
              <a:t>EDA (</a:t>
            </a:r>
            <a:r>
              <a:rPr lang="en-GB" sz="1810">
                <a:solidFill>
                  <a:schemeClr val="lt1"/>
                </a:solidFill>
                <a:latin typeface="Times New Roman"/>
                <a:ea typeface="Times New Roman"/>
                <a:cs typeface="Times New Roman"/>
                <a:sym typeface="Times New Roman"/>
              </a:rPr>
              <a:t>Exploratory Data Analysis)</a:t>
            </a:r>
            <a:endParaRPr sz="1200">
              <a:solidFill>
                <a:schemeClr val="lt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GB" sz="1800">
                <a:solidFill>
                  <a:schemeClr val="lt1"/>
                </a:solidFill>
                <a:latin typeface="Times New Roman"/>
                <a:ea typeface="Times New Roman"/>
                <a:cs typeface="Times New Roman"/>
                <a:sym typeface="Times New Roman"/>
              </a:rPr>
              <a:t>	→ Data Pre-processing</a:t>
            </a:r>
            <a:endParaRPr sz="1800">
              <a:solidFill>
                <a:schemeClr val="lt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GB" sz="1800">
                <a:solidFill>
                  <a:schemeClr val="lt1"/>
                </a:solidFill>
                <a:latin typeface="Times New Roman"/>
                <a:ea typeface="Times New Roman"/>
                <a:cs typeface="Times New Roman"/>
                <a:sym typeface="Times New Roman"/>
              </a:rPr>
              <a:t>	→ Data cleaning </a:t>
            </a:r>
            <a:endParaRPr sz="1800">
              <a:solidFill>
                <a:schemeClr val="lt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GB" sz="1800">
                <a:solidFill>
                  <a:schemeClr val="lt1"/>
                </a:solidFill>
                <a:latin typeface="Times New Roman"/>
                <a:ea typeface="Times New Roman"/>
                <a:cs typeface="Times New Roman"/>
                <a:sym typeface="Times New Roman"/>
              </a:rPr>
              <a:t>	→ Visualization</a:t>
            </a:r>
            <a:endParaRPr sz="1800">
              <a:solidFill>
                <a:schemeClr val="lt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GB" sz="1800">
                <a:solidFill>
                  <a:schemeClr val="lt1"/>
                </a:solidFill>
                <a:latin typeface="Times New Roman"/>
                <a:ea typeface="Times New Roman"/>
                <a:cs typeface="Times New Roman"/>
                <a:sym typeface="Times New Roman"/>
              </a:rPr>
              <a:t>	→ Outlier Detection</a:t>
            </a:r>
            <a:endParaRPr sz="1800">
              <a:solidFill>
                <a:schemeClr val="lt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GB" sz="1800">
                <a:solidFill>
                  <a:schemeClr val="lt1"/>
                </a:solidFill>
                <a:latin typeface="Times New Roman"/>
                <a:ea typeface="Times New Roman"/>
                <a:cs typeface="Times New Roman"/>
                <a:sym typeface="Times New Roman"/>
              </a:rPr>
              <a:t>	→ Outlier Removal</a:t>
            </a:r>
            <a:endParaRPr sz="1800">
              <a:solidFill>
                <a:schemeClr val="lt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lt1"/>
              </a:buClr>
              <a:buSzPts val="1800"/>
              <a:buFont typeface="Times New Roman"/>
              <a:buAutoNum type="arabicPeriod"/>
            </a:pPr>
            <a:r>
              <a:rPr lang="en-GB" sz="1800">
                <a:solidFill>
                  <a:schemeClr val="lt1"/>
                </a:solidFill>
                <a:latin typeface="Times New Roman"/>
                <a:ea typeface="Times New Roman"/>
                <a:cs typeface="Times New Roman"/>
                <a:sym typeface="Times New Roman"/>
              </a:rPr>
              <a:t>Model Building </a:t>
            </a:r>
            <a:endParaRPr sz="1800">
              <a:solidFill>
                <a:schemeClr val="lt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GB" sz="1800">
                <a:solidFill>
                  <a:schemeClr val="lt1"/>
                </a:solidFill>
                <a:latin typeface="Times New Roman"/>
                <a:ea typeface="Times New Roman"/>
                <a:cs typeface="Times New Roman"/>
                <a:sym typeface="Times New Roman"/>
              </a:rPr>
              <a:t>	→ 5 Models</a:t>
            </a:r>
            <a:endParaRPr sz="1800">
              <a:solidFill>
                <a:schemeClr val="lt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GB" sz="1800">
                <a:solidFill>
                  <a:schemeClr val="lt1"/>
                </a:solidFill>
                <a:latin typeface="Times New Roman"/>
                <a:ea typeface="Times New Roman"/>
                <a:cs typeface="Times New Roman"/>
                <a:sym typeface="Times New Roman"/>
              </a:rPr>
              <a:t>	→ Choosing The Final Model </a:t>
            </a:r>
            <a:endParaRPr sz="1800">
              <a:solidFill>
                <a:schemeClr val="lt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GB" sz="1800">
                <a:solidFill>
                  <a:schemeClr val="lt1"/>
                </a:solidFill>
                <a:latin typeface="Times New Roman"/>
                <a:ea typeface="Times New Roman"/>
                <a:cs typeface="Times New Roman"/>
                <a:sym typeface="Times New Roman"/>
              </a:rPr>
              <a:t>	→ Forecast For Next 30 Days</a:t>
            </a:r>
            <a:endParaRPr sz="1800">
              <a:solidFill>
                <a:schemeClr val="lt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lt1"/>
              </a:buClr>
              <a:buSzPts val="1800"/>
              <a:buFont typeface="Times New Roman"/>
              <a:buAutoNum type="arabicPeriod"/>
            </a:pPr>
            <a:r>
              <a:rPr lang="en-GB" sz="1800">
                <a:solidFill>
                  <a:schemeClr val="lt1"/>
                </a:solidFill>
                <a:latin typeface="Times New Roman"/>
                <a:ea typeface="Times New Roman"/>
                <a:cs typeface="Times New Roman"/>
                <a:sym typeface="Times New Roman"/>
              </a:rPr>
              <a:t>Model Deployment</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42"/>
          <p:cNvPicPr preferRelativeResize="0"/>
          <p:nvPr/>
        </p:nvPicPr>
        <p:blipFill>
          <a:blip r:embed="rId3">
            <a:alphaModFix/>
          </a:blip>
          <a:stretch>
            <a:fillRect/>
          </a:stretch>
        </p:blipFill>
        <p:spPr>
          <a:xfrm>
            <a:off x="0" y="0"/>
            <a:ext cx="9144000" cy="5143500"/>
          </a:xfrm>
          <a:prstGeom prst="rect">
            <a:avLst/>
          </a:prstGeom>
          <a:noFill/>
          <a:ln>
            <a:noFill/>
          </a:ln>
        </p:spPr>
      </p:pic>
      <p:sp>
        <p:nvSpPr>
          <p:cNvPr id="268" name="Google Shape;268;p42"/>
          <p:cNvSpPr txBox="1"/>
          <p:nvPr>
            <p:ph idx="1" type="subTitle"/>
          </p:nvPr>
        </p:nvSpPr>
        <p:spPr>
          <a:xfrm>
            <a:off x="385325" y="201650"/>
            <a:ext cx="6627900" cy="7926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Anomaly Detection &amp; Treatment </a:t>
            </a:r>
            <a:endParaRPr sz="4216">
              <a:solidFill>
                <a:schemeClr val="dk1"/>
              </a:solidFill>
              <a:latin typeface="Times New Roman"/>
              <a:ea typeface="Times New Roman"/>
              <a:cs typeface="Times New Roman"/>
              <a:sym typeface="Times New Roman"/>
            </a:endParaRPr>
          </a:p>
        </p:txBody>
      </p:sp>
      <p:pic>
        <p:nvPicPr>
          <p:cNvPr id="269" name="Google Shape;269;p42"/>
          <p:cNvPicPr preferRelativeResize="0"/>
          <p:nvPr/>
        </p:nvPicPr>
        <p:blipFill>
          <a:blip r:embed="rId4">
            <a:alphaModFix/>
          </a:blip>
          <a:stretch>
            <a:fillRect/>
          </a:stretch>
        </p:blipFill>
        <p:spPr>
          <a:xfrm>
            <a:off x="2200725" y="994250"/>
            <a:ext cx="4902075" cy="39353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pic>
        <p:nvPicPr>
          <p:cNvPr id="274" name="Google Shape;274;p43"/>
          <p:cNvPicPr preferRelativeResize="0"/>
          <p:nvPr/>
        </p:nvPicPr>
        <p:blipFill>
          <a:blip r:embed="rId3">
            <a:alphaModFix/>
          </a:blip>
          <a:stretch>
            <a:fillRect/>
          </a:stretch>
        </p:blipFill>
        <p:spPr>
          <a:xfrm>
            <a:off x="0" y="0"/>
            <a:ext cx="9144000" cy="5143500"/>
          </a:xfrm>
          <a:prstGeom prst="rect">
            <a:avLst/>
          </a:prstGeom>
          <a:noFill/>
          <a:ln>
            <a:noFill/>
          </a:ln>
        </p:spPr>
      </p:pic>
      <p:sp>
        <p:nvSpPr>
          <p:cNvPr id="275" name="Google Shape;275;p43"/>
          <p:cNvSpPr txBox="1"/>
          <p:nvPr>
            <p:ph idx="1" type="subTitle"/>
          </p:nvPr>
        </p:nvSpPr>
        <p:spPr>
          <a:xfrm>
            <a:off x="305375" y="35525"/>
            <a:ext cx="6627900" cy="7128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Clr>
                <a:schemeClr val="dk1"/>
              </a:buClr>
              <a:buSzPts val="1100"/>
              <a:buFont typeface="Arial"/>
              <a:buNone/>
            </a:pPr>
            <a:r>
              <a:rPr lang="en-GB" sz="4216">
                <a:solidFill>
                  <a:schemeClr val="dk1"/>
                </a:solidFill>
                <a:latin typeface="Times New Roman"/>
                <a:ea typeface="Times New Roman"/>
                <a:cs typeface="Times New Roman"/>
                <a:sym typeface="Times New Roman"/>
              </a:rPr>
              <a:t>Outlier Removal</a:t>
            </a:r>
            <a:endParaRPr sz="4216">
              <a:solidFill>
                <a:schemeClr val="dk1"/>
              </a:solidFill>
              <a:latin typeface="Times New Roman"/>
              <a:ea typeface="Times New Roman"/>
              <a:cs typeface="Times New Roman"/>
              <a:sym typeface="Times New Roman"/>
            </a:endParaRPr>
          </a:p>
        </p:txBody>
      </p:sp>
      <p:pic>
        <p:nvPicPr>
          <p:cNvPr id="276" name="Google Shape;276;p43"/>
          <p:cNvPicPr preferRelativeResize="0"/>
          <p:nvPr/>
        </p:nvPicPr>
        <p:blipFill>
          <a:blip r:embed="rId4">
            <a:alphaModFix/>
          </a:blip>
          <a:stretch>
            <a:fillRect/>
          </a:stretch>
        </p:blipFill>
        <p:spPr>
          <a:xfrm>
            <a:off x="1422975" y="675150"/>
            <a:ext cx="6226625" cy="43262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44"/>
          <p:cNvPicPr preferRelativeResize="0"/>
          <p:nvPr/>
        </p:nvPicPr>
        <p:blipFill>
          <a:blip r:embed="rId3">
            <a:alphaModFix/>
          </a:blip>
          <a:stretch>
            <a:fillRect/>
          </a:stretch>
        </p:blipFill>
        <p:spPr>
          <a:xfrm>
            <a:off x="0" y="-79975"/>
            <a:ext cx="9144000" cy="5143500"/>
          </a:xfrm>
          <a:prstGeom prst="rect">
            <a:avLst/>
          </a:prstGeom>
          <a:noFill/>
          <a:ln>
            <a:noFill/>
          </a:ln>
        </p:spPr>
      </p:pic>
      <p:pic>
        <p:nvPicPr>
          <p:cNvPr id="282" name="Google Shape;282;p44"/>
          <p:cNvPicPr preferRelativeResize="0"/>
          <p:nvPr/>
        </p:nvPicPr>
        <p:blipFill>
          <a:blip r:embed="rId4">
            <a:alphaModFix/>
          </a:blip>
          <a:stretch>
            <a:fillRect/>
          </a:stretch>
        </p:blipFill>
        <p:spPr>
          <a:xfrm>
            <a:off x="63175" y="1724575"/>
            <a:ext cx="8972250" cy="12079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u="sng"/>
              <a:t>MODEL BUILDING </a:t>
            </a:r>
            <a:endParaRPr u="sng"/>
          </a:p>
        </p:txBody>
      </p:sp>
      <p:sp>
        <p:nvSpPr>
          <p:cNvPr id="288" name="Google Shape;288;p45"/>
          <p:cNvSpPr txBox="1"/>
          <p:nvPr>
            <p:ph type="title"/>
          </p:nvPr>
        </p:nvSpPr>
        <p:spPr>
          <a:xfrm>
            <a:off x="311700" y="13090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u="sng"/>
              <a:t>PHASE - 2</a:t>
            </a:r>
            <a:endParaRPr u="sng"/>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6"/>
          <p:cNvSpPr txBox="1"/>
          <p:nvPr>
            <p:ph idx="1" type="subTitle"/>
          </p:nvPr>
        </p:nvSpPr>
        <p:spPr>
          <a:xfrm>
            <a:off x="501775" y="338850"/>
            <a:ext cx="6627900" cy="792600"/>
          </a:xfrm>
          <a:prstGeom prst="rect">
            <a:avLst/>
          </a:prstGeom>
        </p:spPr>
        <p:txBody>
          <a:bodyPr anchorCtr="0" anchor="t" bIns="91425" lIns="91425" spcFirstLastPara="1" rIns="91425" wrap="square" tIns="91425">
            <a:normAutofit fontScale="25000"/>
          </a:bodyPr>
          <a:lstStyle/>
          <a:p>
            <a:pPr indent="0" lvl="0" marL="0" rtl="0" algn="l">
              <a:lnSpc>
                <a:spcPct val="115000"/>
              </a:lnSpc>
              <a:spcBef>
                <a:spcPts val="0"/>
              </a:spcBef>
              <a:spcAft>
                <a:spcPts val="0"/>
              </a:spcAft>
              <a:buClr>
                <a:schemeClr val="dk1"/>
              </a:buClr>
              <a:buSzPts val="275"/>
              <a:buFont typeface="Arial"/>
              <a:buNone/>
            </a:pPr>
            <a:r>
              <a:rPr lang="en-GB" sz="10500" u="sng">
                <a:solidFill>
                  <a:srgbClr val="FFFFFF"/>
                </a:solidFill>
                <a:latin typeface="Times New Roman"/>
                <a:ea typeface="Times New Roman"/>
                <a:cs typeface="Times New Roman"/>
                <a:sym typeface="Times New Roman"/>
              </a:rPr>
              <a:t>MODELS BUILT:</a:t>
            </a:r>
            <a:endParaRPr sz="10500" u="sng">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GB" sz="3557">
                <a:solidFill>
                  <a:schemeClr val="lt1"/>
                </a:solidFill>
                <a:latin typeface="Times New Roman"/>
                <a:ea typeface="Times New Roman"/>
                <a:cs typeface="Times New Roman"/>
                <a:sym typeface="Times New Roman"/>
              </a:rPr>
              <a:t>:</a:t>
            </a:r>
            <a:endParaRPr sz="3557">
              <a:solidFill>
                <a:schemeClr val="lt1"/>
              </a:solidFill>
              <a:latin typeface="Times New Roman"/>
              <a:ea typeface="Times New Roman"/>
              <a:cs typeface="Times New Roman"/>
              <a:sym typeface="Times New Roman"/>
            </a:endParaRPr>
          </a:p>
        </p:txBody>
      </p:sp>
      <p:sp>
        <p:nvSpPr>
          <p:cNvPr id="294" name="Google Shape;294;p46"/>
          <p:cNvSpPr txBox="1"/>
          <p:nvPr>
            <p:ph idx="1" type="subTitle"/>
          </p:nvPr>
        </p:nvSpPr>
        <p:spPr>
          <a:xfrm>
            <a:off x="1840500" y="1046200"/>
            <a:ext cx="5463000" cy="3047400"/>
          </a:xfrm>
          <a:prstGeom prst="rect">
            <a:avLst/>
          </a:prstGeom>
          <a:noFill/>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Font typeface="Times New Roman"/>
              <a:buAutoNum type="arabicPeriod"/>
            </a:pPr>
            <a:r>
              <a:rPr lang="en-GB" sz="1800">
                <a:solidFill>
                  <a:schemeClr val="dk1"/>
                </a:solidFill>
                <a:latin typeface="Times New Roman"/>
                <a:ea typeface="Times New Roman"/>
                <a:cs typeface="Times New Roman"/>
                <a:sym typeface="Times New Roman"/>
              </a:rPr>
              <a:t>PROPHET MODEL</a:t>
            </a:r>
            <a:endParaRPr sz="18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Times New Roman"/>
              <a:buAutoNum type="arabicPeriod"/>
            </a:pPr>
            <a:r>
              <a:rPr lang="en-GB" sz="1800">
                <a:solidFill>
                  <a:schemeClr val="dk1"/>
                </a:solidFill>
                <a:latin typeface="Times New Roman"/>
                <a:ea typeface="Times New Roman"/>
                <a:cs typeface="Times New Roman"/>
                <a:sym typeface="Times New Roman"/>
              </a:rPr>
              <a:t>XGBOOST </a:t>
            </a:r>
            <a:endParaRPr sz="18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Times New Roman"/>
              <a:buAutoNum type="arabicPeriod"/>
            </a:pPr>
            <a:r>
              <a:rPr lang="en-GB" sz="1800">
                <a:solidFill>
                  <a:schemeClr val="dk1"/>
                </a:solidFill>
                <a:latin typeface="Times New Roman"/>
                <a:ea typeface="Times New Roman"/>
                <a:cs typeface="Times New Roman"/>
                <a:sym typeface="Times New Roman"/>
              </a:rPr>
              <a:t>LINEAR </a:t>
            </a:r>
            <a:r>
              <a:rPr lang="en-GB" sz="1800">
                <a:solidFill>
                  <a:schemeClr val="dk1"/>
                </a:solidFill>
                <a:latin typeface="Times New Roman"/>
                <a:ea typeface="Times New Roman"/>
                <a:cs typeface="Times New Roman"/>
                <a:sym typeface="Times New Roman"/>
              </a:rPr>
              <a:t>REGRESSION</a:t>
            </a:r>
            <a:endParaRPr sz="18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Times New Roman"/>
              <a:buAutoNum type="arabicPeriod"/>
            </a:pPr>
            <a:r>
              <a:rPr lang="en-GB" sz="1800">
                <a:solidFill>
                  <a:schemeClr val="dk1"/>
                </a:solidFill>
                <a:latin typeface="Times New Roman"/>
                <a:ea typeface="Times New Roman"/>
                <a:cs typeface="Times New Roman"/>
                <a:sym typeface="Times New Roman"/>
              </a:rPr>
              <a:t>RANDOM FOREST</a:t>
            </a:r>
            <a:endParaRPr sz="18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Times New Roman"/>
              <a:buAutoNum type="arabicPeriod"/>
            </a:pPr>
            <a:r>
              <a:rPr lang="en-GB" sz="1800">
                <a:solidFill>
                  <a:schemeClr val="dk1"/>
                </a:solidFill>
                <a:latin typeface="Times New Roman"/>
                <a:ea typeface="Times New Roman"/>
                <a:cs typeface="Times New Roman"/>
                <a:sym typeface="Times New Roman"/>
              </a:rPr>
              <a:t>DEEP NEURAL NETWORK </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pic>
        <p:nvPicPr>
          <p:cNvPr id="299" name="Google Shape;299;p47"/>
          <p:cNvPicPr preferRelativeResize="0"/>
          <p:nvPr/>
        </p:nvPicPr>
        <p:blipFill>
          <a:blip r:embed="rId3">
            <a:alphaModFix/>
          </a:blip>
          <a:stretch>
            <a:fillRect/>
          </a:stretch>
        </p:blipFill>
        <p:spPr>
          <a:xfrm>
            <a:off x="152400" y="708000"/>
            <a:ext cx="8839202" cy="3601359"/>
          </a:xfrm>
          <a:prstGeom prst="rect">
            <a:avLst/>
          </a:prstGeom>
          <a:noFill/>
          <a:ln>
            <a:noFill/>
          </a:ln>
        </p:spPr>
      </p:pic>
      <p:sp>
        <p:nvSpPr>
          <p:cNvPr id="300" name="Google Shape;300;p47"/>
          <p:cNvSpPr txBox="1"/>
          <p:nvPr/>
        </p:nvSpPr>
        <p:spPr>
          <a:xfrm>
            <a:off x="152400" y="0"/>
            <a:ext cx="86517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3400">
                <a:solidFill>
                  <a:schemeClr val="dk1"/>
                </a:solidFill>
                <a:latin typeface="Times New Roman"/>
                <a:ea typeface="Times New Roman"/>
                <a:cs typeface="Times New Roman"/>
                <a:sym typeface="Times New Roman"/>
              </a:rPr>
              <a:t>Splitting the data set</a:t>
            </a:r>
            <a:endParaRPr sz="3400">
              <a:solidFill>
                <a:schemeClr val="dk1"/>
              </a:solidFill>
              <a:latin typeface="Times New Roman"/>
              <a:ea typeface="Times New Roman"/>
              <a:cs typeface="Times New Roman"/>
              <a:sym typeface="Times New Roman"/>
            </a:endParaRPr>
          </a:p>
        </p:txBody>
      </p:sp>
      <p:pic>
        <p:nvPicPr>
          <p:cNvPr id="301" name="Google Shape;301;p47"/>
          <p:cNvPicPr preferRelativeResize="0"/>
          <p:nvPr/>
        </p:nvPicPr>
        <p:blipFill>
          <a:blip r:embed="rId4">
            <a:alphaModFix/>
          </a:blip>
          <a:stretch>
            <a:fillRect/>
          </a:stretch>
        </p:blipFill>
        <p:spPr>
          <a:xfrm>
            <a:off x="152400" y="4405509"/>
            <a:ext cx="1657350" cy="5619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8"/>
          <p:cNvSpPr txBox="1"/>
          <p:nvPr>
            <p:ph idx="4294967295" type="ctrTitle"/>
          </p:nvPr>
        </p:nvSpPr>
        <p:spPr>
          <a:xfrm>
            <a:off x="1431750" y="1469525"/>
            <a:ext cx="6280500" cy="957900"/>
          </a:xfrm>
          <a:prstGeom prst="rect">
            <a:avLst/>
          </a:prstGeom>
        </p:spPr>
        <p:txBody>
          <a:bodyPr anchorCtr="0" anchor="t" bIns="91425" lIns="91425" spcFirstLastPara="1" rIns="91425" wrap="square" tIns="91425">
            <a:normAutofit/>
          </a:bodyPr>
          <a:lstStyle/>
          <a:p>
            <a:pPr indent="-495300" lvl="0" marL="457200" rtl="0" algn="l">
              <a:spcBef>
                <a:spcPts val="0"/>
              </a:spcBef>
              <a:spcAft>
                <a:spcPts val="0"/>
              </a:spcAft>
              <a:buSzPts val="4200"/>
              <a:buFont typeface="Times New Roman"/>
              <a:buAutoNum type="arabicPeriod"/>
            </a:pPr>
            <a:r>
              <a:rPr lang="en-GB" sz="4200">
                <a:latin typeface="Times New Roman"/>
                <a:ea typeface="Times New Roman"/>
                <a:cs typeface="Times New Roman"/>
                <a:sym typeface="Times New Roman"/>
              </a:rPr>
              <a:t>PROPHET MODEL</a:t>
            </a:r>
            <a:endParaRPr sz="4200">
              <a:latin typeface="Times New Roman"/>
              <a:ea typeface="Times New Roman"/>
              <a:cs typeface="Times New Roman"/>
              <a:sym typeface="Times New Roman"/>
            </a:endParaRPr>
          </a:p>
        </p:txBody>
      </p:sp>
      <p:sp>
        <p:nvSpPr>
          <p:cNvPr id="307" name="Google Shape;307;p48"/>
          <p:cNvSpPr txBox="1"/>
          <p:nvPr/>
        </p:nvSpPr>
        <p:spPr>
          <a:xfrm>
            <a:off x="1320350" y="2571750"/>
            <a:ext cx="6206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rPr>
              <a:t>Prophet is an open-source library for univariate (one variable) time series forecasting developed by Facebook. It works best with time series that have strong seasonal effects and several seasons of historical data.</a:t>
            </a:r>
            <a:endParaRPr>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pic>
        <p:nvPicPr>
          <p:cNvPr id="312" name="Google Shape;312;p49"/>
          <p:cNvPicPr preferRelativeResize="0"/>
          <p:nvPr/>
        </p:nvPicPr>
        <p:blipFill>
          <a:blip r:embed="rId3">
            <a:alphaModFix/>
          </a:blip>
          <a:stretch>
            <a:fillRect/>
          </a:stretch>
        </p:blipFill>
        <p:spPr>
          <a:xfrm>
            <a:off x="152400" y="586050"/>
            <a:ext cx="8839198" cy="3778088"/>
          </a:xfrm>
          <a:prstGeom prst="rect">
            <a:avLst/>
          </a:prstGeom>
          <a:noFill/>
          <a:ln>
            <a:noFill/>
          </a:ln>
        </p:spPr>
      </p:pic>
      <p:pic>
        <p:nvPicPr>
          <p:cNvPr id="313" name="Google Shape;313;p49"/>
          <p:cNvPicPr preferRelativeResize="0"/>
          <p:nvPr/>
        </p:nvPicPr>
        <p:blipFill>
          <a:blip r:embed="rId4">
            <a:alphaModFix/>
          </a:blip>
          <a:stretch>
            <a:fillRect/>
          </a:stretch>
        </p:blipFill>
        <p:spPr>
          <a:xfrm>
            <a:off x="152400" y="4527725"/>
            <a:ext cx="1786416" cy="509250"/>
          </a:xfrm>
          <a:prstGeom prst="rect">
            <a:avLst/>
          </a:prstGeom>
          <a:noFill/>
          <a:ln>
            <a:noFill/>
          </a:ln>
        </p:spPr>
      </p:pic>
      <p:pic>
        <p:nvPicPr>
          <p:cNvPr id="314" name="Google Shape;314;p49"/>
          <p:cNvPicPr preferRelativeResize="0"/>
          <p:nvPr/>
        </p:nvPicPr>
        <p:blipFill>
          <a:blip r:embed="rId5">
            <a:alphaModFix/>
          </a:blip>
          <a:stretch>
            <a:fillRect/>
          </a:stretch>
        </p:blipFill>
        <p:spPr>
          <a:xfrm>
            <a:off x="1938825" y="4527725"/>
            <a:ext cx="4175850" cy="5092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pic>
        <p:nvPicPr>
          <p:cNvPr id="319" name="Google Shape;319;p50"/>
          <p:cNvPicPr preferRelativeResize="0"/>
          <p:nvPr/>
        </p:nvPicPr>
        <p:blipFill>
          <a:blip r:embed="rId3">
            <a:alphaModFix/>
          </a:blip>
          <a:stretch>
            <a:fillRect/>
          </a:stretch>
        </p:blipFill>
        <p:spPr>
          <a:xfrm>
            <a:off x="676725" y="152400"/>
            <a:ext cx="7656759" cy="48387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pic>
        <p:nvPicPr>
          <p:cNvPr id="324" name="Google Shape;324;p51"/>
          <p:cNvPicPr preferRelativeResize="0"/>
          <p:nvPr/>
        </p:nvPicPr>
        <p:blipFill>
          <a:blip r:embed="rId3">
            <a:alphaModFix/>
          </a:blip>
          <a:stretch>
            <a:fillRect/>
          </a:stretch>
        </p:blipFill>
        <p:spPr>
          <a:xfrm>
            <a:off x="152400" y="886376"/>
            <a:ext cx="8839199" cy="3259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2150850"/>
            <a:ext cx="85206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GB" u="sng"/>
              <a:t>EXPLORATORY DATA ANALYSIS (EDA)</a:t>
            </a:r>
            <a:endParaRPr u="sng"/>
          </a:p>
        </p:txBody>
      </p:sp>
      <p:sp>
        <p:nvSpPr>
          <p:cNvPr id="77" name="Google Shape;77;p16"/>
          <p:cNvSpPr txBox="1"/>
          <p:nvPr>
            <p:ph type="title"/>
          </p:nvPr>
        </p:nvSpPr>
        <p:spPr>
          <a:xfrm>
            <a:off x="311700" y="1207975"/>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u="sng"/>
              <a:t>PHASE - 1</a:t>
            </a:r>
            <a:endParaRPr u="sng"/>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52"/>
          <p:cNvSpPr txBox="1"/>
          <p:nvPr>
            <p:ph idx="4294967295" type="ctrTitle"/>
          </p:nvPr>
        </p:nvSpPr>
        <p:spPr>
          <a:xfrm>
            <a:off x="633000" y="1191050"/>
            <a:ext cx="7878000" cy="82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200">
                <a:latin typeface="Times New Roman"/>
                <a:ea typeface="Times New Roman"/>
                <a:cs typeface="Times New Roman"/>
                <a:sym typeface="Times New Roman"/>
              </a:rPr>
              <a:t>          2. </a:t>
            </a:r>
            <a:r>
              <a:rPr lang="en-GB" sz="4200">
                <a:latin typeface="Times New Roman"/>
                <a:ea typeface="Times New Roman"/>
                <a:cs typeface="Times New Roman"/>
                <a:sym typeface="Times New Roman"/>
              </a:rPr>
              <a:t>XGBOOST MODEL</a:t>
            </a:r>
            <a:endParaRPr sz="4200">
              <a:latin typeface="Times New Roman"/>
              <a:ea typeface="Times New Roman"/>
              <a:cs typeface="Times New Roman"/>
              <a:sym typeface="Times New Roman"/>
            </a:endParaRPr>
          </a:p>
        </p:txBody>
      </p:sp>
      <p:sp>
        <p:nvSpPr>
          <p:cNvPr id="330" name="Google Shape;330;p52"/>
          <p:cNvSpPr txBox="1"/>
          <p:nvPr/>
        </p:nvSpPr>
        <p:spPr>
          <a:xfrm>
            <a:off x="1468950" y="2571750"/>
            <a:ext cx="620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p:txBody>
      </p:sp>
      <p:sp>
        <p:nvSpPr>
          <p:cNvPr id="331" name="Google Shape;331;p52"/>
          <p:cNvSpPr txBox="1"/>
          <p:nvPr/>
        </p:nvSpPr>
        <p:spPr>
          <a:xfrm>
            <a:off x="457200" y="2232325"/>
            <a:ext cx="83325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rPr>
              <a:t>XGBoost is short for Extreme Gradient Boosting and is an efficient implementation of the stochastic gradient boosting machine learning algorithm. The stochastic gradient boosting algorithm, also called gradient boosting machines or tree boosting, is a powerful machine learning technique that performs well or even best on a wide range of challenging machine learning problems.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To be able to use XGBoost for time series forecasting, the data should be transformed into supervised learning before feeding it into the model.</a:t>
            </a:r>
            <a:endParaRPr>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pic>
        <p:nvPicPr>
          <p:cNvPr id="336" name="Google Shape;336;p53"/>
          <p:cNvPicPr preferRelativeResize="0"/>
          <p:nvPr/>
        </p:nvPicPr>
        <p:blipFill>
          <a:blip r:embed="rId3">
            <a:alphaModFix/>
          </a:blip>
          <a:stretch>
            <a:fillRect/>
          </a:stretch>
        </p:blipFill>
        <p:spPr>
          <a:xfrm>
            <a:off x="152400" y="1021075"/>
            <a:ext cx="8839200" cy="297417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pic>
        <p:nvPicPr>
          <p:cNvPr id="341" name="Google Shape;341;p54"/>
          <p:cNvPicPr preferRelativeResize="0"/>
          <p:nvPr/>
        </p:nvPicPr>
        <p:blipFill>
          <a:blip r:embed="rId3">
            <a:alphaModFix/>
          </a:blip>
          <a:stretch>
            <a:fillRect/>
          </a:stretch>
        </p:blipFill>
        <p:spPr>
          <a:xfrm>
            <a:off x="152400" y="1033388"/>
            <a:ext cx="8839200" cy="3076734"/>
          </a:xfrm>
          <a:prstGeom prst="rect">
            <a:avLst/>
          </a:prstGeom>
          <a:noFill/>
          <a:ln>
            <a:noFill/>
          </a:ln>
        </p:spPr>
      </p:pic>
      <p:pic>
        <p:nvPicPr>
          <p:cNvPr id="342" name="Google Shape;342;p54"/>
          <p:cNvPicPr preferRelativeResize="0"/>
          <p:nvPr/>
        </p:nvPicPr>
        <p:blipFill>
          <a:blip r:embed="rId4">
            <a:alphaModFix/>
          </a:blip>
          <a:stretch>
            <a:fillRect/>
          </a:stretch>
        </p:blipFill>
        <p:spPr>
          <a:xfrm>
            <a:off x="231925" y="4303384"/>
            <a:ext cx="3124200" cy="4476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pic>
        <p:nvPicPr>
          <p:cNvPr id="347" name="Google Shape;347;p55"/>
          <p:cNvPicPr preferRelativeResize="0"/>
          <p:nvPr/>
        </p:nvPicPr>
        <p:blipFill>
          <a:blip r:embed="rId3">
            <a:alphaModFix/>
          </a:blip>
          <a:stretch>
            <a:fillRect/>
          </a:stretch>
        </p:blipFill>
        <p:spPr>
          <a:xfrm>
            <a:off x="1295400" y="371475"/>
            <a:ext cx="6553200" cy="44005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pic>
        <p:nvPicPr>
          <p:cNvPr id="352" name="Google Shape;352;p56"/>
          <p:cNvPicPr preferRelativeResize="0"/>
          <p:nvPr/>
        </p:nvPicPr>
        <p:blipFill>
          <a:blip r:embed="rId3">
            <a:alphaModFix/>
          </a:blip>
          <a:stretch>
            <a:fillRect/>
          </a:stretch>
        </p:blipFill>
        <p:spPr>
          <a:xfrm>
            <a:off x="328150" y="152400"/>
            <a:ext cx="8487703" cy="483870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57"/>
          <p:cNvSpPr txBox="1"/>
          <p:nvPr>
            <p:ph type="ctrTitle"/>
          </p:nvPr>
        </p:nvSpPr>
        <p:spPr>
          <a:xfrm>
            <a:off x="349083" y="1390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sz="4200">
                <a:latin typeface="Times New Roman"/>
                <a:ea typeface="Times New Roman"/>
                <a:cs typeface="Times New Roman"/>
                <a:sym typeface="Times New Roman"/>
              </a:rPr>
              <a:t>3. LINEAR REGRESSION </a:t>
            </a:r>
            <a:endParaRPr sz="4200">
              <a:latin typeface="Times New Roman"/>
              <a:ea typeface="Times New Roman"/>
              <a:cs typeface="Times New Roman"/>
              <a:sym typeface="Times New Roman"/>
            </a:endParaRPr>
          </a:p>
        </p:txBody>
      </p:sp>
      <p:sp>
        <p:nvSpPr>
          <p:cNvPr id="358" name="Google Shape;358;p57"/>
          <p:cNvSpPr txBox="1"/>
          <p:nvPr/>
        </p:nvSpPr>
        <p:spPr>
          <a:xfrm>
            <a:off x="630325" y="2571750"/>
            <a:ext cx="7805400" cy="15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50">
                <a:solidFill>
                  <a:schemeClr val="dk1"/>
                </a:solidFill>
                <a:highlight>
                  <a:schemeClr val="lt1"/>
                </a:highlight>
              </a:rPr>
              <a:t>Linear regression is a quiet and the simplest statistical regression method used for predictive analysis in machine learning. Linear regression shows the linear relationship between the independent(predictor) variable i.e. X-axis and the dependent(output) variable i.e. Y-axis, called linear regression</a:t>
            </a:r>
            <a:r>
              <a:rPr i="1" lang="en-GB" sz="1550">
                <a:solidFill>
                  <a:schemeClr val="dk1"/>
                </a:solidFill>
                <a:highlight>
                  <a:schemeClr val="lt1"/>
                </a:highlight>
              </a:rPr>
              <a:t>. </a:t>
            </a:r>
            <a:r>
              <a:rPr lang="en-GB" sz="1550">
                <a:solidFill>
                  <a:schemeClr val="dk1"/>
                </a:solidFill>
                <a:highlight>
                  <a:schemeClr val="lt1"/>
                </a:highlight>
              </a:rPr>
              <a:t>If there is a single input variable X(independent variable), such linear regression is called </a:t>
            </a:r>
            <a:r>
              <a:rPr i="1" lang="en-GB" sz="1550" u="sng">
                <a:solidFill>
                  <a:schemeClr val="dk1"/>
                </a:solidFill>
                <a:highlight>
                  <a:schemeClr val="lt1"/>
                </a:highlight>
              </a:rPr>
              <a:t>simple linear regression</a:t>
            </a:r>
            <a:r>
              <a:rPr lang="en-GB" sz="1550">
                <a:solidFill>
                  <a:schemeClr val="dk1"/>
                </a:solidFill>
                <a:highlight>
                  <a:schemeClr val="lt1"/>
                </a:highlight>
              </a:rPr>
              <a:t>.</a:t>
            </a:r>
            <a:endParaRPr sz="1600">
              <a:solidFill>
                <a:schemeClr val="dk1"/>
              </a:solidFill>
              <a:highlight>
                <a:schemeClr val="lt1"/>
              </a:highlight>
            </a:endParaRPr>
          </a:p>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58"/>
          <p:cNvSpPr txBox="1"/>
          <p:nvPr>
            <p:ph type="ctrTitle"/>
          </p:nvPr>
        </p:nvSpPr>
        <p:spPr>
          <a:xfrm>
            <a:off x="152700" y="0"/>
            <a:ext cx="8520600" cy="858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sz="4200">
                <a:latin typeface="Times New Roman"/>
                <a:ea typeface="Times New Roman"/>
                <a:cs typeface="Times New Roman"/>
                <a:sym typeface="Times New Roman"/>
              </a:rPr>
              <a:t>DATA SET</a:t>
            </a:r>
            <a:endParaRPr sz="4200">
              <a:latin typeface="Times New Roman"/>
              <a:ea typeface="Times New Roman"/>
              <a:cs typeface="Times New Roman"/>
              <a:sym typeface="Times New Roman"/>
            </a:endParaRPr>
          </a:p>
        </p:txBody>
      </p:sp>
      <p:sp>
        <p:nvSpPr>
          <p:cNvPr id="364" name="Google Shape;364;p58"/>
          <p:cNvSpPr txBox="1"/>
          <p:nvPr>
            <p:ph idx="1" type="subTitle"/>
          </p:nvPr>
        </p:nvSpPr>
        <p:spPr>
          <a:xfrm>
            <a:off x="218950" y="795125"/>
            <a:ext cx="8520600" cy="3962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sz="2900">
                <a:latin typeface="Times New Roman"/>
                <a:ea typeface="Times New Roman"/>
                <a:cs typeface="Times New Roman"/>
                <a:sym typeface="Times New Roman"/>
              </a:rPr>
              <a:t>X = energy consumption in a week </a:t>
            </a:r>
            <a:endParaRPr sz="2900">
              <a:latin typeface="Times New Roman"/>
              <a:ea typeface="Times New Roman"/>
              <a:cs typeface="Times New Roman"/>
              <a:sym typeface="Times New Roman"/>
            </a:endParaRPr>
          </a:p>
          <a:p>
            <a:pPr indent="0" lvl="0" marL="0" rtl="0" algn="l">
              <a:spcBef>
                <a:spcPts val="0"/>
              </a:spcBef>
              <a:spcAft>
                <a:spcPts val="0"/>
              </a:spcAft>
              <a:buNone/>
            </a:pPr>
            <a:r>
              <a:rPr lang="en-GB"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p:txBody>
      </p:sp>
      <p:pic>
        <p:nvPicPr>
          <p:cNvPr id="365" name="Google Shape;365;p58"/>
          <p:cNvPicPr preferRelativeResize="0"/>
          <p:nvPr/>
        </p:nvPicPr>
        <p:blipFill>
          <a:blip r:embed="rId3">
            <a:alphaModFix/>
          </a:blip>
          <a:stretch>
            <a:fillRect/>
          </a:stretch>
        </p:blipFill>
        <p:spPr>
          <a:xfrm>
            <a:off x="516825" y="1391475"/>
            <a:ext cx="8034001" cy="36410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59"/>
          <p:cNvSpPr txBox="1"/>
          <p:nvPr>
            <p:ph type="ctrTitle"/>
          </p:nvPr>
        </p:nvSpPr>
        <p:spPr>
          <a:xfrm>
            <a:off x="245425" y="134975"/>
            <a:ext cx="8520600" cy="965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sz="2900">
                <a:solidFill>
                  <a:schemeClr val="lt2"/>
                </a:solidFill>
                <a:latin typeface="Times New Roman"/>
                <a:ea typeface="Times New Roman"/>
                <a:cs typeface="Times New Roman"/>
                <a:sym typeface="Times New Roman"/>
              </a:rPr>
              <a:t>Y = Daily energy consumption data</a:t>
            </a:r>
            <a:endParaRPr sz="5300">
              <a:latin typeface="Times New Roman"/>
              <a:ea typeface="Times New Roman"/>
              <a:cs typeface="Times New Roman"/>
              <a:sym typeface="Times New Roman"/>
            </a:endParaRPr>
          </a:p>
        </p:txBody>
      </p:sp>
      <p:sp>
        <p:nvSpPr>
          <p:cNvPr id="371" name="Google Shape;371;p59"/>
          <p:cNvSpPr txBox="1"/>
          <p:nvPr>
            <p:ph idx="1" type="subTitle"/>
          </p:nvPr>
        </p:nvSpPr>
        <p:spPr>
          <a:xfrm>
            <a:off x="1926500" y="2115725"/>
            <a:ext cx="5848500" cy="6063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t/>
            </a:r>
            <a:endParaRPr/>
          </a:p>
        </p:txBody>
      </p:sp>
      <p:pic>
        <p:nvPicPr>
          <p:cNvPr id="372" name="Google Shape;372;p59"/>
          <p:cNvPicPr preferRelativeResize="0"/>
          <p:nvPr/>
        </p:nvPicPr>
        <p:blipFill>
          <a:blip r:embed="rId3">
            <a:alphaModFix/>
          </a:blip>
          <a:stretch>
            <a:fillRect/>
          </a:stretch>
        </p:blipFill>
        <p:spPr>
          <a:xfrm>
            <a:off x="1295175" y="1100075"/>
            <a:ext cx="6553650" cy="34851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60"/>
          <p:cNvSpPr txBox="1"/>
          <p:nvPr>
            <p:ph type="ctrTitle"/>
          </p:nvPr>
        </p:nvSpPr>
        <p:spPr>
          <a:xfrm>
            <a:off x="1518150" y="113575"/>
            <a:ext cx="6107700" cy="68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GB" sz="2900">
                <a:latin typeface="Times New Roman"/>
                <a:ea typeface="Times New Roman"/>
                <a:cs typeface="Times New Roman"/>
                <a:sym typeface="Times New Roman"/>
              </a:rPr>
              <a:t>Prediction</a:t>
            </a:r>
            <a:r>
              <a:rPr lang="en-GB" sz="2900">
                <a:latin typeface="Times New Roman"/>
                <a:ea typeface="Times New Roman"/>
                <a:cs typeface="Times New Roman"/>
                <a:sym typeface="Times New Roman"/>
              </a:rPr>
              <a:t> has be</a:t>
            </a:r>
            <a:r>
              <a:rPr lang="en-GB" sz="2900">
                <a:latin typeface="Times New Roman"/>
                <a:ea typeface="Times New Roman"/>
                <a:cs typeface="Times New Roman"/>
                <a:sym typeface="Times New Roman"/>
              </a:rPr>
              <a:t>en done with test data</a:t>
            </a:r>
            <a:endParaRPr sz="2900">
              <a:latin typeface="Times New Roman"/>
              <a:ea typeface="Times New Roman"/>
              <a:cs typeface="Times New Roman"/>
              <a:sym typeface="Times New Roman"/>
            </a:endParaRPr>
          </a:p>
        </p:txBody>
      </p:sp>
      <p:sp>
        <p:nvSpPr>
          <p:cNvPr id="378" name="Google Shape;378;p6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379" name="Google Shape;379;p60"/>
          <p:cNvPicPr preferRelativeResize="0"/>
          <p:nvPr/>
        </p:nvPicPr>
        <p:blipFill>
          <a:blip r:embed="rId3">
            <a:alphaModFix/>
          </a:blip>
          <a:stretch>
            <a:fillRect/>
          </a:stretch>
        </p:blipFill>
        <p:spPr>
          <a:xfrm>
            <a:off x="714375" y="848175"/>
            <a:ext cx="7715250" cy="42100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6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85" name="Google Shape;385;p6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386" name="Google Shape;386;p61"/>
          <p:cNvPicPr preferRelativeResize="0"/>
          <p:nvPr/>
        </p:nvPicPr>
        <p:blipFill>
          <a:blip r:embed="rId3">
            <a:alphaModFix/>
          </a:blip>
          <a:stretch>
            <a:fillRect/>
          </a:stretch>
        </p:blipFill>
        <p:spPr>
          <a:xfrm>
            <a:off x="371050" y="1110850"/>
            <a:ext cx="8461251" cy="3610900"/>
          </a:xfrm>
          <a:prstGeom prst="rect">
            <a:avLst/>
          </a:prstGeom>
          <a:noFill/>
          <a:ln>
            <a:noFill/>
          </a:ln>
        </p:spPr>
      </p:pic>
      <p:sp>
        <p:nvSpPr>
          <p:cNvPr id="387" name="Google Shape;387;p61"/>
          <p:cNvSpPr txBox="1"/>
          <p:nvPr>
            <p:ph type="ctrTitle"/>
          </p:nvPr>
        </p:nvSpPr>
        <p:spPr>
          <a:xfrm>
            <a:off x="311700" y="161475"/>
            <a:ext cx="8520600" cy="68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GB" sz="2900">
                <a:latin typeface="Times New Roman"/>
                <a:ea typeface="Times New Roman"/>
                <a:cs typeface="Times New Roman"/>
                <a:sym typeface="Times New Roman"/>
              </a:rPr>
              <a:t>Forecasting</a:t>
            </a:r>
            <a:endParaRPr sz="29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a:blip r:embed="rId3">
            <a:alphaModFix/>
          </a:blip>
          <a:stretch>
            <a:fillRect/>
          </a:stretch>
        </p:blipFill>
        <p:spPr>
          <a:xfrm>
            <a:off x="0" y="0"/>
            <a:ext cx="9144000" cy="5143500"/>
          </a:xfrm>
          <a:prstGeom prst="rect">
            <a:avLst/>
          </a:prstGeom>
          <a:noFill/>
          <a:ln>
            <a:noFill/>
          </a:ln>
        </p:spPr>
      </p:pic>
      <p:sp>
        <p:nvSpPr>
          <p:cNvPr id="83" name="Google Shape;83;p17"/>
          <p:cNvSpPr txBox="1"/>
          <p:nvPr>
            <p:ph idx="1" type="subTitle"/>
          </p:nvPr>
        </p:nvSpPr>
        <p:spPr>
          <a:xfrm>
            <a:off x="410350" y="224550"/>
            <a:ext cx="6627900" cy="792600"/>
          </a:xfrm>
          <a:prstGeom prst="rect">
            <a:avLst/>
          </a:prstGeom>
        </p:spPr>
        <p:txBody>
          <a:bodyPr anchorCtr="0" anchor="t" bIns="91425" lIns="91425" spcFirstLastPara="1" rIns="91425" wrap="square" tIns="91425">
            <a:normAutofit fontScale="25000"/>
          </a:bodyPr>
          <a:lstStyle/>
          <a:p>
            <a:pPr indent="0" lvl="0" marL="0" rtl="0" algn="l">
              <a:lnSpc>
                <a:spcPct val="115000"/>
              </a:lnSpc>
              <a:spcBef>
                <a:spcPts val="0"/>
              </a:spcBef>
              <a:spcAft>
                <a:spcPts val="0"/>
              </a:spcAft>
              <a:buClr>
                <a:schemeClr val="dk1"/>
              </a:buClr>
              <a:buSzPts val="275"/>
              <a:buFont typeface="Arial"/>
              <a:buNone/>
            </a:pPr>
            <a:r>
              <a:t/>
            </a:r>
            <a:endParaRPr sz="105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3557">
              <a:solidFill>
                <a:schemeClr val="lt1"/>
              </a:solidFill>
              <a:latin typeface="Times New Roman"/>
              <a:ea typeface="Times New Roman"/>
              <a:cs typeface="Times New Roman"/>
              <a:sym typeface="Times New Roman"/>
            </a:endParaRPr>
          </a:p>
        </p:txBody>
      </p:sp>
      <p:pic>
        <p:nvPicPr>
          <p:cNvPr id="84" name="Google Shape;84;p17"/>
          <p:cNvPicPr preferRelativeResize="0"/>
          <p:nvPr/>
        </p:nvPicPr>
        <p:blipFill>
          <a:blip r:embed="rId4">
            <a:alphaModFix/>
          </a:blip>
          <a:stretch>
            <a:fillRect/>
          </a:stretch>
        </p:blipFill>
        <p:spPr>
          <a:xfrm>
            <a:off x="920250" y="1168163"/>
            <a:ext cx="6877050" cy="3000375"/>
          </a:xfrm>
          <a:prstGeom prst="rect">
            <a:avLst/>
          </a:prstGeom>
          <a:noFill/>
          <a:ln>
            <a:noFill/>
          </a:ln>
        </p:spPr>
      </p:pic>
      <p:sp>
        <p:nvSpPr>
          <p:cNvPr id="85" name="Google Shape;85;p17"/>
          <p:cNvSpPr txBox="1"/>
          <p:nvPr>
            <p:ph idx="1" type="subTitle"/>
          </p:nvPr>
        </p:nvSpPr>
        <p:spPr>
          <a:xfrm>
            <a:off x="410350" y="224550"/>
            <a:ext cx="6627900" cy="792600"/>
          </a:xfrm>
          <a:prstGeom prst="rect">
            <a:avLst/>
          </a:prstGeom>
        </p:spPr>
        <p:txBody>
          <a:bodyPr anchorCtr="0" anchor="t" bIns="91425" lIns="91425" spcFirstLastPara="1" rIns="91425" wrap="square" tIns="91425">
            <a:normAutofit fontScale="25000" lnSpcReduction="10000"/>
          </a:bodyPr>
          <a:lstStyle/>
          <a:p>
            <a:pPr indent="0" lvl="0" marL="0" rtl="0" algn="l">
              <a:lnSpc>
                <a:spcPct val="115000"/>
              </a:lnSpc>
              <a:spcBef>
                <a:spcPts val="0"/>
              </a:spcBef>
              <a:spcAft>
                <a:spcPts val="0"/>
              </a:spcAft>
              <a:buClr>
                <a:schemeClr val="dk1"/>
              </a:buClr>
              <a:buSzPts val="275"/>
              <a:buFont typeface="Arial"/>
              <a:buNone/>
            </a:pPr>
            <a:r>
              <a:rPr lang="en-GB" sz="12000">
                <a:solidFill>
                  <a:srgbClr val="FFFFFF"/>
                </a:solidFill>
                <a:latin typeface="Times New Roman"/>
                <a:ea typeface="Times New Roman"/>
                <a:cs typeface="Times New Roman"/>
                <a:sym typeface="Times New Roman"/>
              </a:rPr>
              <a:t>Data Information</a:t>
            </a:r>
            <a:endParaRPr sz="120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3557">
              <a:solidFill>
                <a:schemeClr val="lt1"/>
              </a:solidFill>
              <a:latin typeface="Times New Roman"/>
              <a:ea typeface="Times New Roman"/>
              <a:cs typeface="Times New Roman"/>
              <a:sym typeface="Times New Roman"/>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62"/>
          <p:cNvSpPr txBox="1"/>
          <p:nvPr>
            <p:ph idx="1" type="body"/>
          </p:nvPr>
        </p:nvSpPr>
        <p:spPr>
          <a:xfrm>
            <a:off x="1635325" y="215150"/>
            <a:ext cx="5740800" cy="605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2800">
                <a:solidFill>
                  <a:schemeClr val="dk1"/>
                </a:solidFill>
                <a:latin typeface="Times New Roman"/>
                <a:ea typeface="Times New Roman"/>
                <a:cs typeface="Times New Roman"/>
                <a:sym typeface="Times New Roman"/>
              </a:rPr>
              <a:t>Predicted RMSE,MAE,MAPE</a:t>
            </a:r>
            <a:endParaRPr b="1" sz="2800">
              <a:solidFill>
                <a:schemeClr val="dk1"/>
              </a:solidFill>
              <a:latin typeface="Times New Roman"/>
              <a:ea typeface="Times New Roman"/>
              <a:cs typeface="Times New Roman"/>
              <a:sym typeface="Times New Roman"/>
            </a:endParaRPr>
          </a:p>
        </p:txBody>
      </p:sp>
      <p:graphicFrame>
        <p:nvGraphicFramePr>
          <p:cNvPr id="393" name="Google Shape;393;p62"/>
          <p:cNvGraphicFramePr/>
          <p:nvPr/>
        </p:nvGraphicFramePr>
        <p:xfrm>
          <a:off x="886225" y="1137100"/>
          <a:ext cx="3000000" cy="3000000"/>
        </p:xfrm>
        <a:graphic>
          <a:graphicData uri="http://schemas.openxmlformats.org/drawingml/2006/table">
            <a:tbl>
              <a:tblPr>
                <a:noFill/>
                <a:tableStyleId>{DF757A46-4401-4F82-AE07-D2140C97BD4B}</a:tableStyleId>
              </a:tblPr>
              <a:tblGrid>
                <a:gridCol w="2413000"/>
                <a:gridCol w="2413000"/>
                <a:gridCol w="2413000"/>
              </a:tblGrid>
              <a:tr h="381000">
                <a:tc>
                  <a:txBody>
                    <a:bodyPr/>
                    <a:lstStyle/>
                    <a:p>
                      <a:pPr indent="0" lvl="0" marL="0" rtl="0" algn="l">
                        <a:spcBef>
                          <a:spcPts val="0"/>
                        </a:spcBef>
                        <a:spcAft>
                          <a:spcPts val="0"/>
                        </a:spcAft>
                        <a:buNone/>
                      </a:pPr>
                      <a:r>
                        <a:rPr lang="en-GB"/>
                        <a:t>RMSE</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MAE</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MAPE</a:t>
                      </a:r>
                      <a:endParaRPr/>
                    </a:p>
                  </a:txBody>
                  <a:tcPr marT="91425" marB="91425" marR="91425" marL="91425">
                    <a:solidFill>
                      <a:schemeClr val="dk1"/>
                    </a:solidFill>
                  </a:tcPr>
                </a:tc>
              </a:tr>
              <a:tr h="381000">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354.2</a:t>
                      </a:r>
                      <a:endParaRPr b="1" sz="1900">
                        <a:latin typeface="Times New Roman"/>
                        <a:ea typeface="Times New Roman"/>
                        <a:cs typeface="Times New Roman"/>
                        <a:sym typeface="Times New Roman"/>
                      </a:endParaRPr>
                    </a:p>
                  </a:txBody>
                  <a:tcPr marT="91425" marB="91425" marR="91425" marL="91425">
                    <a:solidFill>
                      <a:schemeClr val="dk1"/>
                    </a:solidFill>
                  </a:tcPr>
                </a:tc>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274.32</a:t>
                      </a:r>
                      <a:endParaRPr b="1" sz="1900">
                        <a:latin typeface="Times New Roman"/>
                        <a:ea typeface="Times New Roman"/>
                        <a:cs typeface="Times New Roman"/>
                        <a:sym typeface="Times New Roman"/>
                      </a:endParaRPr>
                    </a:p>
                  </a:txBody>
                  <a:tcPr marT="91425" marB="91425" marR="91425" marL="91425">
                    <a:solidFill>
                      <a:schemeClr val="dk1"/>
                    </a:solidFill>
                  </a:tcPr>
                </a:tc>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4.767</a:t>
                      </a:r>
                      <a:endParaRPr b="1" sz="1900">
                        <a:latin typeface="Times New Roman"/>
                        <a:ea typeface="Times New Roman"/>
                        <a:cs typeface="Times New Roman"/>
                        <a:sym typeface="Times New Roman"/>
                      </a:endParaRPr>
                    </a:p>
                  </a:txBody>
                  <a:tcPr marT="91425" marB="91425" marR="91425" marL="91425">
                    <a:solidFill>
                      <a:schemeClr val="dk1"/>
                    </a:solidFill>
                  </a:tcPr>
                </a:tc>
              </a:tr>
            </a:tbl>
          </a:graphicData>
        </a:graphic>
      </p:graphicFrame>
      <p:sp>
        <p:nvSpPr>
          <p:cNvPr id="394" name="Google Shape;394;p62"/>
          <p:cNvSpPr txBox="1"/>
          <p:nvPr>
            <p:ph idx="1" type="body"/>
          </p:nvPr>
        </p:nvSpPr>
        <p:spPr>
          <a:xfrm>
            <a:off x="1635325" y="2269200"/>
            <a:ext cx="5740800" cy="605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2800">
                <a:solidFill>
                  <a:schemeClr val="dk1"/>
                </a:solidFill>
                <a:latin typeface="Times New Roman"/>
                <a:ea typeface="Times New Roman"/>
                <a:cs typeface="Times New Roman"/>
                <a:sym typeface="Times New Roman"/>
              </a:rPr>
              <a:t>Forecasted</a:t>
            </a:r>
            <a:r>
              <a:rPr b="1" lang="en-GB" sz="2800">
                <a:solidFill>
                  <a:schemeClr val="dk1"/>
                </a:solidFill>
                <a:latin typeface="Times New Roman"/>
                <a:ea typeface="Times New Roman"/>
                <a:cs typeface="Times New Roman"/>
                <a:sym typeface="Times New Roman"/>
              </a:rPr>
              <a:t> </a:t>
            </a:r>
            <a:r>
              <a:rPr b="1" lang="en-GB" sz="2800">
                <a:solidFill>
                  <a:schemeClr val="dk1"/>
                </a:solidFill>
                <a:latin typeface="Times New Roman"/>
                <a:ea typeface="Times New Roman"/>
                <a:cs typeface="Times New Roman"/>
                <a:sym typeface="Times New Roman"/>
              </a:rPr>
              <a:t>RMSE,MAE,MAPE</a:t>
            </a:r>
            <a:endParaRPr b="1" sz="2800">
              <a:solidFill>
                <a:schemeClr val="dk1"/>
              </a:solidFill>
              <a:latin typeface="Times New Roman"/>
              <a:ea typeface="Times New Roman"/>
              <a:cs typeface="Times New Roman"/>
              <a:sym typeface="Times New Roman"/>
            </a:endParaRPr>
          </a:p>
        </p:txBody>
      </p:sp>
      <p:graphicFrame>
        <p:nvGraphicFramePr>
          <p:cNvPr id="395" name="Google Shape;395;p62"/>
          <p:cNvGraphicFramePr/>
          <p:nvPr/>
        </p:nvGraphicFramePr>
        <p:xfrm>
          <a:off x="886225" y="3217775"/>
          <a:ext cx="3000000" cy="3000000"/>
        </p:xfrm>
        <a:graphic>
          <a:graphicData uri="http://schemas.openxmlformats.org/drawingml/2006/table">
            <a:tbl>
              <a:tblPr>
                <a:noFill/>
                <a:tableStyleId>{DF757A46-4401-4F82-AE07-D2140C97BD4B}</a:tableStyleId>
              </a:tblPr>
              <a:tblGrid>
                <a:gridCol w="2413000"/>
                <a:gridCol w="2413000"/>
                <a:gridCol w="2413000"/>
              </a:tblGrid>
              <a:tr h="381000">
                <a:tc>
                  <a:txBody>
                    <a:bodyPr/>
                    <a:lstStyle/>
                    <a:p>
                      <a:pPr indent="0" lvl="0" marL="0" rtl="0" algn="l">
                        <a:spcBef>
                          <a:spcPts val="0"/>
                        </a:spcBef>
                        <a:spcAft>
                          <a:spcPts val="0"/>
                        </a:spcAft>
                        <a:buNone/>
                      </a:pPr>
                      <a:r>
                        <a:rPr lang="en-GB"/>
                        <a:t>RMSE</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MAE</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MAPE</a:t>
                      </a:r>
                      <a:endParaRPr/>
                    </a:p>
                  </a:txBody>
                  <a:tcPr marT="91425" marB="91425" marR="91425" marL="91425">
                    <a:solidFill>
                      <a:schemeClr val="dk1"/>
                    </a:solidFill>
                  </a:tcPr>
                </a:tc>
              </a:tr>
              <a:tr h="381000">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588.8</a:t>
                      </a:r>
                      <a:endParaRPr b="1" sz="1900">
                        <a:latin typeface="Times New Roman"/>
                        <a:ea typeface="Times New Roman"/>
                        <a:cs typeface="Times New Roman"/>
                        <a:sym typeface="Times New Roman"/>
                      </a:endParaRPr>
                    </a:p>
                  </a:txBody>
                  <a:tcPr marT="91425" marB="91425" marR="91425" marL="91425">
                    <a:solidFill>
                      <a:schemeClr val="dk1"/>
                    </a:solidFill>
                  </a:tcPr>
                </a:tc>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462.2</a:t>
                      </a:r>
                      <a:endParaRPr b="1" sz="1900">
                        <a:latin typeface="Times New Roman"/>
                        <a:ea typeface="Times New Roman"/>
                        <a:cs typeface="Times New Roman"/>
                        <a:sym typeface="Times New Roman"/>
                      </a:endParaRPr>
                    </a:p>
                  </a:txBody>
                  <a:tcPr marT="91425" marB="91425" marR="91425" marL="91425">
                    <a:solidFill>
                      <a:schemeClr val="dk1"/>
                    </a:solidFill>
                  </a:tcPr>
                </a:tc>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8.26</a:t>
                      </a:r>
                      <a:endParaRPr b="1" sz="1900">
                        <a:latin typeface="Times New Roman"/>
                        <a:ea typeface="Times New Roman"/>
                        <a:cs typeface="Times New Roman"/>
                        <a:sym typeface="Times New Roman"/>
                      </a:endParaRPr>
                    </a:p>
                  </a:txBody>
                  <a:tcPr marT="91425" marB="91425" marR="91425" marL="91425">
                    <a:solidFill>
                      <a:schemeClr val="dk1"/>
                    </a:solidFill>
                  </a:tcPr>
                </a:tc>
              </a:tr>
            </a:tbl>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63"/>
          <p:cNvSpPr txBox="1"/>
          <p:nvPr>
            <p:ph idx="4294967295" type="ctrTitle"/>
          </p:nvPr>
        </p:nvSpPr>
        <p:spPr>
          <a:xfrm>
            <a:off x="728751" y="875775"/>
            <a:ext cx="7878000" cy="205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200">
                <a:latin typeface="Times New Roman"/>
                <a:ea typeface="Times New Roman"/>
                <a:cs typeface="Times New Roman"/>
                <a:sym typeface="Times New Roman"/>
              </a:rPr>
              <a:t>       </a:t>
            </a:r>
            <a:endParaRPr sz="4200">
              <a:latin typeface="Times New Roman"/>
              <a:ea typeface="Times New Roman"/>
              <a:cs typeface="Times New Roman"/>
              <a:sym typeface="Times New Roman"/>
            </a:endParaRPr>
          </a:p>
          <a:p>
            <a:pPr indent="0" lvl="0" marL="0" rtl="0" algn="l">
              <a:spcBef>
                <a:spcPts val="0"/>
              </a:spcBef>
              <a:spcAft>
                <a:spcPts val="0"/>
              </a:spcAft>
              <a:buNone/>
            </a:pPr>
            <a:r>
              <a:rPr lang="en-GB" sz="4200">
                <a:latin typeface="Times New Roman"/>
                <a:ea typeface="Times New Roman"/>
                <a:cs typeface="Times New Roman"/>
                <a:sym typeface="Times New Roman"/>
              </a:rPr>
              <a:t>         4. RANDOM FOREST</a:t>
            </a:r>
            <a:r>
              <a:rPr lang="en-GB" sz="4200">
                <a:latin typeface="Times New Roman"/>
                <a:ea typeface="Times New Roman"/>
                <a:cs typeface="Times New Roman"/>
                <a:sym typeface="Times New Roman"/>
              </a:rPr>
              <a:t> </a:t>
            </a:r>
            <a:endParaRPr sz="4200">
              <a:latin typeface="Times New Roman"/>
              <a:ea typeface="Times New Roman"/>
              <a:cs typeface="Times New Roman"/>
              <a:sym typeface="Times New Roman"/>
            </a:endParaRPr>
          </a:p>
        </p:txBody>
      </p:sp>
      <p:sp>
        <p:nvSpPr>
          <p:cNvPr id="401" name="Google Shape;401;p63"/>
          <p:cNvSpPr txBox="1"/>
          <p:nvPr/>
        </p:nvSpPr>
        <p:spPr>
          <a:xfrm>
            <a:off x="642950" y="2461600"/>
            <a:ext cx="8049600" cy="1893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GB" sz="1450">
                <a:solidFill>
                  <a:schemeClr val="dk1"/>
                </a:solidFill>
                <a:highlight>
                  <a:schemeClr val="lt1"/>
                </a:highlight>
              </a:rPr>
              <a:t>Random forest is a </a:t>
            </a:r>
            <a:r>
              <a:rPr i="1" lang="en-GB" sz="1450">
                <a:solidFill>
                  <a:schemeClr val="dk1"/>
                </a:solidFill>
                <a:highlight>
                  <a:schemeClr val="lt1"/>
                </a:highlight>
              </a:rPr>
              <a:t>Supervised </a:t>
            </a:r>
            <a:r>
              <a:rPr i="1" lang="en-GB" sz="1450">
                <a:solidFill>
                  <a:schemeClr val="dk1"/>
                </a:solidFill>
                <a:highlight>
                  <a:schemeClr val="lt1"/>
                </a:highlight>
                <a:uFill>
                  <a:noFill/>
                </a:uFill>
                <a:hlinkClick r:id="rId3">
                  <a:extLst>
                    <a:ext uri="{A12FA001-AC4F-418D-AE19-62706E023703}">
                      <ahyp:hlinkClr val="tx"/>
                    </a:ext>
                  </a:extLst>
                </a:hlinkClick>
              </a:rPr>
              <a:t>Machine Learning Algorithm</a:t>
            </a:r>
            <a:r>
              <a:rPr lang="en-GB" sz="1450">
                <a:solidFill>
                  <a:schemeClr val="dk1"/>
                </a:solidFill>
                <a:highlight>
                  <a:schemeClr val="lt1"/>
                </a:highlight>
              </a:rPr>
              <a:t> that is </a:t>
            </a:r>
            <a:r>
              <a:rPr i="1" lang="en-GB" sz="1450">
                <a:solidFill>
                  <a:schemeClr val="dk1"/>
                </a:solidFill>
                <a:highlight>
                  <a:schemeClr val="lt1"/>
                </a:highlight>
              </a:rPr>
              <a:t>used widely in Classification and Regression problems</a:t>
            </a:r>
            <a:r>
              <a:rPr lang="en-GB" sz="1450">
                <a:solidFill>
                  <a:schemeClr val="dk1"/>
                </a:solidFill>
                <a:highlight>
                  <a:schemeClr val="lt1"/>
                </a:highlight>
              </a:rPr>
              <a:t>. It builds decision trees on different samples and takes their majority vote for classification and average in case of regression. One of the most important features of the Random Forest Algorithm is that it can handle the data set containing </a:t>
            </a:r>
            <a:r>
              <a:rPr i="1" lang="en-GB" sz="1450">
                <a:solidFill>
                  <a:schemeClr val="dk1"/>
                </a:solidFill>
                <a:highlight>
                  <a:schemeClr val="lt1"/>
                </a:highlight>
              </a:rPr>
              <a:t>continuous variables,</a:t>
            </a:r>
            <a:r>
              <a:rPr lang="en-GB" sz="1450">
                <a:solidFill>
                  <a:schemeClr val="dk1"/>
                </a:solidFill>
                <a:highlight>
                  <a:schemeClr val="lt1"/>
                </a:highlight>
              </a:rPr>
              <a:t> as in the case of </a:t>
            </a:r>
            <a:r>
              <a:rPr lang="en-GB" sz="1450">
                <a:solidFill>
                  <a:schemeClr val="dk1"/>
                </a:solidFill>
                <a:highlight>
                  <a:schemeClr val="lt1"/>
                </a:highlight>
                <a:uFill>
                  <a:noFill/>
                </a:uFill>
                <a:hlinkClick r:id="rId4">
                  <a:extLst>
                    <a:ext uri="{A12FA001-AC4F-418D-AE19-62706E023703}">
                      <ahyp:hlinkClr val="tx"/>
                    </a:ext>
                  </a:extLst>
                </a:hlinkClick>
              </a:rPr>
              <a:t>regression</a:t>
            </a:r>
            <a:r>
              <a:rPr lang="en-GB" sz="1450">
                <a:solidFill>
                  <a:schemeClr val="dk1"/>
                </a:solidFill>
                <a:highlight>
                  <a:schemeClr val="lt1"/>
                </a:highlight>
              </a:rPr>
              <a:t>, and </a:t>
            </a:r>
            <a:r>
              <a:rPr i="1" lang="en-GB" sz="1450">
                <a:solidFill>
                  <a:schemeClr val="dk1"/>
                </a:solidFill>
                <a:highlight>
                  <a:schemeClr val="lt1"/>
                </a:highlight>
              </a:rPr>
              <a:t>categorical variables,</a:t>
            </a:r>
            <a:r>
              <a:rPr lang="en-GB" sz="1450">
                <a:solidFill>
                  <a:schemeClr val="dk1"/>
                </a:solidFill>
                <a:highlight>
                  <a:schemeClr val="lt1"/>
                </a:highlight>
              </a:rPr>
              <a:t> as in the case of classification. It performs better for classification and regression tasks.</a:t>
            </a:r>
            <a:endParaRPr sz="1450">
              <a:solidFill>
                <a:schemeClr val="dk1"/>
              </a:solidFill>
              <a:highlight>
                <a:schemeClr val="lt1"/>
              </a:highlight>
            </a:endParaRPr>
          </a:p>
          <a:p>
            <a:pPr indent="0" lvl="0" marL="0" rtl="0" algn="l">
              <a:spcBef>
                <a:spcPts val="120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64"/>
          <p:cNvSpPr txBox="1"/>
          <p:nvPr>
            <p:ph idx="4294967295" type="ctrTitle"/>
          </p:nvPr>
        </p:nvSpPr>
        <p:spPr>
          <a:xfrm>
            <a:off x="311700" y="161475"/>
            <a:ext cx="6002100" cy="6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900">
                <a:latin typeface="Times New Roman"/>
                <a:ea typeface="Times New Roman"/>
                <a:cs typeface="Times New Roman"/>
                <a:sym typeface="Times New Roman"/>
              </a:rPr>
              <a:t>Prediction has been done with test data</a:t>
            </a:r>
            <a:endParaRPr sz="2900">
              <a:latin typeface="Times New Roman"/>
              <a:ea typeface="Times New Roman"/>
              <a:cs typeface="Times New Roman"/>
              <a:sym typeface="Times New Roman"/>
            </a:endParaRPr>
          </a:p>
        </p:txBody>
      </p:sp>
      <p:pic>
        <p:nvPicPr>
          <p:cNvPr id="407" name="Google Shape;407;p64"/>
          <p:cNvPicPr preferRelativeResize="0"/>
          <p:nvPr/>
        </p:nvPicPr>
        <p:blipFill>
          <a:blip r:embed="rId3">
            <a:alphaModFix/>
          </a:blip>
          <a:stretch>
            <a:fillRect/>
          </a:stretch>
        </p:blipFill>
        <p:spPr>
          <a:xfrm>
            <a:off x="311700" y="694000"/>
            <a:ext cx="8607025" cy="42971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65"/>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a:p>
        </p:txBody>
      </p:sp>
      <p:sp>
        <p:nvSpPr>
          <p:cNvPr id="413" name="Google Shape;413;p65"/>
          <p:cNvSpPr txBox="1"/>
          <p:nvPr>
            <p:ph idx="4294967295" type="ctrTitle"/>
          </p:nvPr>
        </p:nvSpPr>
        <p:spPr>
          <a:xfrm>
            <a:off x="311700" y="161475"/>
            <a:ext cx="8520600" cy="6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900">
                <a:latin typeface="Times New Roman"/>
                <a:ea typeface="Times New Roman"/>
                <a:cs typeface="Times New Roman"/>
                <a:sym typeface="Times New Roman"/>
              </a:rPr>
              <a:t>                                     </a:t>
            </a:r>
            <a:r>
              <a:rPr lang="en-GB" sz="2900">
                <a:latin typeface="Times New Roman"/>
                <a:ea typeface="Times New Roman"/>
                <a:cs typeface="Times New Roman"/>
                <a:sym typeface="Times New Roman"/>
              </a:rPr>
              <a:t>Forecasting</a:t>
            </a:r>
            <a:endParaRPr sz="2900">
              <a:latin typeface="Times New Roman"/>
              <a:ea typeface="Times New Roman"/>
              <a:cs typeface="Times New Roman"/>
              <a:sym typeface="Times New Roman"/>
            </a:endParaRPr>
          </a:p>
        </p:txBody>
      </p:sp>
      <p:pic>
        <p:nvPicPr>
          <p:cNvPr id="414" name="Google Shape;414;p65"/>
          <p:cNvPicPr preferRelativeResize="0"/>
          <p:nvPr/>
        </p:nvPicPr>
        <p:blipFill>
          <a:blip r:embed="rId3">
            <a:alphaModFix/>
          </a:blip>
          <a:stretch>
            <a:fillRect/>
          </a:stretch>
        </p:blipFill>
        <p:spPr>
          <a:xfrm>
            <a:off x="152400" y="848175"/>
            <a:ext cx="8792299" cy="398750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66"/>
          <p:cNvSpPr txBox="1"/>
          <p:nvPr>
            <p:ph idx="4294967295" type="ctrTitle"/>
          </p:nvPr>
        </p:nvSpPr>
        <p:spPr>
          <a:xfrm>
            <a:off x="311700" y="161475"/>
            <a:ext cx="8520600" cy="6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900">
                <a:latin typeface="Times New Roman"/>
                <a:ea typeface="Times New Roman"/>
                <a:cs typeface="Times New Roman"/>
                <a:sym typeface="Times New Roman"/>
              </a:rPr>
              <a:t>                         Forecasting for next 30 days</a:t>
            </a:r>
            <a:endParaRPr sz="2900">
              <a:latin typeface="Times New Roman"/>
              <a:ea typeface="Times New Roman"/>
              <a:cs typeface="Times New Roman"/>
              <a:sym typeface="Times New Roman"/>
            </a:endParaRPr>
          </a:p>
        </p:txBody>
      </p:sp>
      <p:pic>
        <p:nvPicPr>
          <p:cNvPr id="420" name="Google Shape;420;p66"/>
          <p:cNvPicPr preferRelativeResize="0"/>
          <p:nvPr/>
        </p:nvPicPr>
        <p:blipFill>
          <a:blip r:embed="rId3">
            <a:alphaModFix/>
          </a:blip>
          <a:stretch>
            <a:fillRect/>
          </a:stretch>
        </p:blipFill>
        <p:spPr>
          <a:xfrm>
            <a:off x="178900" y="729725"/>
            <a:ext cx="8786201" cy="418682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67"/>
          <p:cNvSpPr txBox="1"/>
          <p:nvPr>
            <p:ph idx="1" type="body"/>
          </p:nvPr>
        </p:nvSpPr>
        <p:spPr>
          <a:xfrm>
            <a:off x="1635325" y="215150"/>
            <a:ext cx="5740800" cy="605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sz="2800">
                <a:latin typeface="Times New Roman"/>
                <a:ea typeface="Times New Roman"/>
                <a:cs typeface="Times New Roman"/>
                <a:sym typeface="Times New Roman"/>
              </a:rPr>
              <a:t>Predicted RMSE,MAE,MAPE</a:t>
            </a:r>
            <a:endParaRPr b="1" sz="2800">
              <a:latin typeface="Times New Roman"/>
              <a:ea typeface="Times New Roman"/>
              <a:cs typeface="Times New Roman"/>
              <a:sym typeface="Times New Roman"/>
            </a:endParaRPr>
          </a:p>
        </p:txBody>
      </p:sp>
      <p:graphicFrame>
        <p:nvGraphicFramePr>
          <p:cNvPr id="426" name="Google Shape;426;p67"/>
          <p:cNvGraphicFramePr/>
          <p:nvPr/>
        </p:nvGraphicFramePr>
        <p:xfrm>
          <a:off x="886225" y="1011300"/>
          <a:ext cx="3000000" cy="3000000"/>
        </p:xfrm>
        <a:graphic>
          <a:graphicData uri="http://schemas.openxmlformats.org/drawingml/2006/table">
            <a:tbl>
              <a:tblPr>
                <a:noFill/>
                <a:tableStyleId>{DF757A46-4401-4F82-AE07-D2140C97BD4B}</a:tableStyleId>
              </a:tblPr>
              <a:tblGrid>
                <a:gridCol w="2413000"/>
                <a:gridCol w="2413000"/>
                <a:gridCol w="2413000"/>
              </a:tblGrid>
              <a:tr h="381000">
                <a:tc>
                  <a:txBody>
                    <a:bodyPr/>
                    <a:lstStyle/>
                    <a:p>
                      <a:pPr indent="0" lvl="0" marL="0" rtl="0" algn="l">
                        <a:spcBef>
                          <a:spcPts val="0"/>
                        </a:spcBef>
                        <a:spcAft>
                          <a:spcPts val="0"/>
                        </a:spcAft>
                        <a:buNone/>
                      </a:pPr>
                      <a:r>
                        <a:rPr lang="en-GB"/>
                        <a:t>RMSE</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MAE</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MAPE</a:t>
                      </a:r>
                      <a:endParaRPr/>
                    </a:p>
                  </a:txBody>
                  <a:tcPr marT="91425" marB="91425" marR="91425" marL="91425">
                    <a:solidFill>
                      <a:schemeClr val="dk1"/>
                    </a:solidFill>
                  </a:tcPr>
                </a:tc>
              </a:tr>
              <a:tr h="381000">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368.30</a:t>
                      </a:r>
                      <a:endParaRPr b="1">
                        <a:latin typeface="Times New Roman"/>
                        <a:ea typeface="Times New Roman"/>
                        <a:cs typeface="Times New Roman"/>
                        <a:sym typeface="Times New Roman"/>
                      </a:endParaRPr>
                    </a:p>
                  </a:txBody>
                  <a:tcPr marT="91425" marB="91425" marR="91425" marL="91425">
                    <a:solidFill>
                      <a:schemeClr val="dk1"/>
                    </a:solidFill>
                  </a:tcPr>
                </a:tc>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284.39</a:t>
                      </a:r>
                      <a:endParaRPr b="1" sz="1900">
                        <a:latin typeface="Times New Roman"/>
                        <a:ea typeface="Times New Roman"/>
                        <a:cs typeface="Times New Roman"/>
                        <a:sym typeface="Times New Roman"/>
                      </a:endParaRPr>
                    </a:p>
                  </a:txBody>
                  <a:tcPr marT="91425" marB="91425" marR="91425" marL="91425">
                    <a:solidFill>
                      <a:schemeClr val="dk1"/>
                    </a:solidFill>
                  </a:tcPr>
                </a:tc>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4.902</a:t>
                      </a:r>
                      <a:endParaRPr b="1" sz="1900">
                        <a:latin typeface="Times New Roman"/>
                        <a:ea typeface="Times New Roman"/>
                        <a:cs typeface="Times New Roman"/>
                        <a:sym typeface="Times New Roman"/>
                      </a:endParaRPr>
                    </a:p>
                  </a:txBody>
                  <a:tcPr marT="91425" marB="91425" marR="91425" marL="91425">
                    <a:solidFill>
                      <a:schemeClr val="dk1"/>
                    </a:solidFill>
                  </a:tcPr>
                </a:tc>
              </a:tr>
            </a:tbl>
          </a:graphicData>
        </a:graphic>
      </p:graphicFrame>
      <p:sp>
        <p:nvSpPr>
          <p:cNvPr id="427" name="Google Shape;427;p67"/>
          <p:cNvSpPr txBox="1"/>
          <p:nvPr>
            <p:ph idx="1" type="body"/>
          </p:nvPr>
        </p:nvSpPr>
        <p:spPr>
          <a:xfrm>
            <a:off x="1701600" y="2083875"/>
            <a:ext cx="5740800" cy="605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sz="2800">
                <a:latin typeface="Times New Roman"/>
                <a:ea typeface="Times New Roman"/>
                <a:cs typeface="Times New Roman"/>
                <a:sym typeface="Times New Roman"/>
              </a:rPr>
              <a:t>Forecasted RMSE,MAE,MAPE</a:t>
            </a:r>
            <a:endParaRPr b="1" sz="2800">
              <a:latin typeface="Times New Roman"/>
              <a:ea typeface="Times New Roman"/>
              <a:cs typeface="Times New Roman"/>
              <a:sym typeface="Times New Roman"/>
            </a:endParaRPr>
          </a:p>
        </p:txBody>
      </p:sp>
      <p:graphicFrame>
        <p:nvGraphicFramePr>
          <p:cNvPr id="428" name="Google Shape;428;p67"/>
          <p:cNvGraphicFramePr/>
          <p:nvPr/>
        </p:nvGraphicFramePr>
        <p:xfrm>
          <a:off x="886225" y="3217775"/>
          <a:ext cx="3000000" cy="3000000"/>
        </p:xfrm>
        <a:graphic>
          <a:graphicData uri="http://schemas.openxmlformats.org/drawingml/2006/table">
            <a:tbl>
              <a:tblPr>
                <a:noFill/>
                <a:tableStyleId>{DF757A46-4401-4F82-AE07-D2140C97BD4B}</a:tableStyleId>
              </a:tblPr>
              <a:tblGrid>
                <a:gridCol w="2413000"/>
                <a:gridCol w="2413000"/>
                <a:gridCol w="2413000"/>
              </a:tblGrid>
              <a:tr h="381000">
                <a:tc>
                  <a:txBody>
                    <a:bodyPr/>
                    <a:lstStyle/>
                    <a:p>
                      <a:pPr indent="0" lvl="0" marL="0" rtl="0" algn="l">
                        <a:spcBef>
                          <a:spcPts val="0"/>
                        </a:spcBef>
                        <a:spcAft>
                          <a:spcPts val="0"/>
                        </a:spcAft>
                        <a:buNone/>
                      </a:pPr>
                      <a:r>
                        <a:rPr lang="en-GB"/>
                        <a:t>RMSE</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MAE</a:t>
                      </a:r>
                      <a:endParaRPr/>
                    </a:p>
                  </a:txBody>
                  <a:tcPr marT="91425" marB="91425" marR="91425" marL="91425">
                    <a:solidFill>
                      <a:schemeClr val="dk1"/>
                    </a:solidFill>
                  </a:tcPr>
                </a:tc>
                <a:tc>
                  <a:txBody>
                    <a:bodyPr/>
                    <a:lstStyle/>
                    <a:p>
                      <a:pPr indent="0" lvl="0" marL="0" rtl="0" algn="l">
                        <a:spcBef>
                          <a:spcPts val="0"/>
                        </a:spcBef>
                        <a:spcAft>
                          <a:spcPts val="0"/>
                        </a:spcAft>
                        <a:buNone/>
                      </a:pPr>
                      <a:r>
                        <a:rPr lang="en-GB"/>
                        <a:t>MAPE</a:t>
                      </a:r>
                      <a:endParaRPr/>
                    </a:p>
                  </a:txBody>
                  <a:tcPr marT="91425" marB="91425" marR="91425" marL="91425">
                    <a:solidFill>
                      <a:schemeClr val="dk1"/>
                    </a:solidFill>
                  </a:tcPr>
                </a:tc>
              </a:tr>
              <a:tr h="381000">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548.31</a:t>
                      </a:r>
                      <a:endParaRPr b="1" sz="1900">
                        <a:latin typeface="Times New Roman"/>
                        <a:ea typeface="Times New Roman"/>
                        <a:cs typeface="Times New Roman"/>
                        <a:sym typeface="Times New Roman"/>
                      </a:endParaRPr>
                    </a:p>
                  </a:txBody>
                  <a:tcPr marT="91425" marB="91425" marR="91425" marL="91425">
                    <a:solidFill>
                      <a:schemeClr val="dk1"/>
                    </a:solidFill>
                  </a:tcPr>
                </a:tc>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438.01</a:t>
                      </a:r>
                      <a:endParaRPr b="1" sz="1900">
                        <a:latin typeface="Times New Roman"/>
                        <a:ea typeface="Times New Roman"/>
                        <a:cs typeface="Times New Roman"/>
                        <a:sym typeface="Times New Roman"/>
                      </a:endParaRPr>
                    </a:p>
                  </a:txBody>
                  <a:tcPr marT="91425" marB="91425" marR="91425" marL="91425">
                    <a:solidFill>
                      <a:schemeClr val="dk1"/>
                    </a:solidFill>
                  </a:tcPr>
                </a:tc>
                <a:tc>
                  <a:txBody>
                    <a:bodyPr/>
                    <a:lstStyle/>
                    <a:p>
                      <a:pPr indent="0" lvl="0" marL="0" rtl="0" algn="l">
                        <a:spcBef>
                          <a:spcPts val="0"/>
                        </a:spcBef>
                        <a:spcAft>
                          <a:spcPts val="0"/>
                        </a:spcAft>
                        <a:buNone/>
                      </a:pPr>
                      <a:r>
                        <a:rPr b="1" lang="en-GB" sz="1550">
                          <a:solidFill>
                            <a:schemeClr val="lt1"/>
                          </a:solidFill>
                          <a:highlight>
                            <a:srgbClr val="FFFFFF"/>
                          </a:highlight>
                          <a:latin typeface="Times New Roman"/>
                          <a:ea typeface="Times New Roman"/>
                          <a:cs typeface="Times New Roman"/>
                          <a:sym typeface="Times New Roman"/>
                        </a:rPr>
                        <a:t>7.775</a:t>
                      </a:r>
                      <a:endParaRPr b="1" sz="1900">
                        <a:latin typeface="Times New Roman"/>
                        <a:ea typeface="Times New Roman"/>
                        <a:cs typeface="Times New Roman"/>
                        <a:sym typeface="Times New Roman"/>
                      </a:endParaRPr>
                    </a:p>
                  </a:txBody>
                  <a:tcPr marT="91425" marB="91425" marR="91425" marL="91425">
                    <a:solidFill>
                      <a:schemeClr val="dk1"/>
                    </a:solidFill>
                  </a:tcPr>
                </a:tc>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68"/>
          <p:cNvSpPr txBox="1"/>
          <p:nvPr/>
        </p:nvSpPr>
        <p:spPr>
          <a:xfrm>
            <a:off x="1116300" y="1676150"/>
            <a:ext cx="6911400" cy="7389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lang="en-GB" sz="3600">
                <a:solidFill>
                  <a:schemeClr val="dk1"/>
                </a:solidFill>
                <a:latin typeface="Times New Roman"/>
                <a:ea typeface="Times New Roman"/>
                <a:cs typeface="Times New Roman"/>
                <a:sym typeface="Times New Roman"/>
              </a:rPr>
              <a:t>5. DEEP </a:t>
            </a:r>
            <a:r>
              <a:rPr lang="en-GB" sz="3600">
                <a:solidFill>
                  <a:schemeClr val="dk1"/>
                </a:solidFill>
                <a:latin typeface="Times New Roman"/>
                <a:ea typeface="Times New Roman"/>
                <a:cs typeface="Times New Roman"/>
                <a:sym typeface="Times New Roman"/>
              </a:rPr>
              <a:t>NEURAL NETWORK</a:t>
            </a:r>
            <a:endParaRPr sz="3200"/>
          </a:p>
        </p:txBody>
      </p:sp>
      <p:sp>
        <p:nvSpPr>
          <p:cNvPr id="434" name="Google Shape;434;p68"/>
          <p:cNvSpPr txBox="1"/>
          <p:nvPr/>
        </p:nvSpPr>
        <p:spPr>
          <a:xfrm>
            <a:off x="594325" y="2736525"/>
            <a:ext cx="82866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rPr>
              <a:t>The Deep Learning framework we are using is Tensorflow. Before feeding the data into Neural Network, we have to do some modification to the data so they can be accepted by the model.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We are going to use windowing technique which basically group the data into feature and label. The label will be the next value. You can take a look at the next few cells to give an idea what we are going to do</a:t>
            </a:r>
            <a:endParaRPr>
              <a:solidFill>
                <a:schemeClr val="dk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pic>
        <p:nvPicPr>
          <p:cNvPr id="439" name="Google Shape;439;p69"/>
          <p:cNvPicPr preferRelativeResize="0"/>
          <p:nvPr/>
        </p:nvPicPr>
        <p:blipFill>
          <a:blip r:embed="rId3">
            <a:alphaModFix/>
          </a:blip>
          <a:stretch>
            <a:fillRect/>
          </a:stretch>
        </p:blipFill>
        <p:spPr>
          <a:xfrm>
            <a:off x="152400" y="586750"/>
            <a:ext cx="8839198" cy="3448405"/>
          </a:xfrm>
          <a:prstGeom prst="rect">
            <a:avLst/>
          </a:prstGeom>
          <a:noFill/>
          <a:ln>
            <a:noFill/>
          </a:ln>
        </p:spPr>
      </p:pic>
      <p:pic>
        <p:nvPicPr>
          <p:cNvPr id="440" name="Google Shape;440;p69"/>
          <p:cNvPicPr preferRelativeResize="0"/>
          <p:nvPr/>
        </p:nvPicPr>
        <p:blipFill>
          <a:blip r:embed="rId4">
            <a:alphaModFix/>
          </a:blip>
          <a:stretch>
            <a:fillRect/>
          </a:stretch>
        </p:blipFill>
        <p:spPr>
          <a:xfrm>
            <a:off x="152400" y="4035150"/>
            <a:ext cx="1539250" cy="413875"/>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pic>
        <p:nvPicPr>
          <p:cNvPr id="445" name="Google Shape;445;p70"/>
          <p:cNvPicPr preferRelativeResize="0"/>
          <p:nvPr/>
        </p:nvPicPr>
        <p:blipFill>
          <a:blip r:embed="rId3">
            <a:alphaModFix/>
          </a:blip>
          <a:stretch>
            <a:fillRect/>
          </a:stretch>
        </p:blipFill>
        <p:spPr>
          <a:xfrm>
            <a:off x="182325" y="913425"/>
            <a:ext cx="8839202" cy="3661564"/>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71"/>
          <p:cNvSpPr txBox="1"/>
          <p:nvPr>
            <p:ph idx="4294967295" type="ctrTitle"/>
          </p:nvPr>
        </p:nvSpPr>
        <p:spPr>
          <a:xfrm>
            <a:off x="311700" y="161475"/>
            <a:ext cx="8520600" cy="6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900">
                <a:latin typeface="Times New Roman"/>
                <a:ea typeface="Times New Roman"/>
                <a:cs typeface="Times New Roman"/>
                <a:sym typeface="Times New Roman"/>
              </a:rPr>
              <a:t>                      Findings</a:t>
            </a:r>
            <a:endParaRPr sz="2900">
              <a:latin typeface="Times New Roman"/>
              <a:ea typeface="Times New Roman"/>
              <a:cs typeface="Times New Roman"/>
              <a:sym typeface="Times New Roman"/>
            </a:endParaRPr>
          </a:p>
        </p:txBody>
      </p:sp>
      <p:pic>
        <p:nvPicPr>
          <p:cNvPr id="451" name="Google Shape;451;p71"/>
          <p:cNvPicPr preferRelativeResize="0"/>
          <p:nvPr/>
        </p:nvPicPr>
        <p:blipFill>
          <a:blip r:embed="rId3">
            <a:alphaModFix/>
          </a:blip>
          <a:stretch>
            <a:fillRect/>
          </a:stretch>
        </p:blipFill>
        <p:spPr>
          <a:xfrm>
            <a:off x="5274375" y="161475"/>
            <a:ext cx="3673525" cy="4861099"/>
          </a:xfrm>
          <a:prstGeom prst="rect">
            <a:avLst/>
          </a:prstGeom>
          <a:noFill/>
          <a:ln>
            <a:noFill/>
          </a:ln>
        </p:spPr>
      </p:pic>
      <p:sp>
        <p:nvSpPr>
          <p:cNvPr id="452" name="Google Shape;452;p71"/>
          <p:cNvSpPr txBox="1"/>
          <p:nvPr>
            <p:ph idx="1" type="body"/>
          </p:nvPr>
        </p:nvSpPr>
        <p:spPr>
          <a:xfrm>
            <a:off x="377950" y="848175"/>
            <a:ext cx="4644600" cy="3948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solidFill>
                  <a:schemeClr val="dk1"/>
                </a:solidFill>
              </a:rPr>
              <a:t>Based on our finding, we can see RANDOM FOREST model has less errors (RMSE, MAE, MAPE).</a:t>
            </a:r>
            <a:endParaRPr>
              <a:solidFill>
                <a:schemeClr val="dk1"/>
              </a:solidFill>
            </a:endParaRPr>
          </a:p>
          <a:p>
            <a:pPr indent="0" lvl="0" marL="0" rtl="0" algn="l">
              <a:spcBef>
                <a:spcPts val="0"/>
              </a:spcBef>
              <a:spcAft>
                <a:spcPts val="0"/>
              </a:spcAft>
              <a:buNone/>
            </a:pPr>
            <a:r>
              <a:rPr lang="en-GB">
                <a:solidFill>
                  <a:schemeClr val="dk1"/>
                </a:solidFill>
              </a:rPr>
              <a:t> </a:t>
            </a:r>
            <a:endParaRPr>
              <a:solidFill>
                <a:schemeClr val="dk1"/>
              </a:solidFill>
            </a:endParaRPr>
          </a:p>
          <a:p>
            <a:pPr indent="0" lvl="0" marL="0" rtl="0" algn="l">
              <a:spcBef>
                <a:spcPts val="0"/>
              </a:spcBef>
              <a:spcAft>
                <a:spcPts val="0"/>
              </a:spcAft>
              <a:buNone/>
            </a:pPr>
            <a:r>
              <a:rPr lang="en-GB">
                <a:solidFill>
                  <a:schemeClr val="dk1"/>
                </a:solidFill>
              </a:rPr>
              <a:t>So </a:t>
            </a:r>
            <a:r>
              <a:rPr lang="en-GB">
                <a:solidFill>
                  <a:schemeClr val="dk1"/>
                </a:solidFill>
              </a:rPr>
              <a:t>forecasted power consumption for next 30 days from 2018-08-03 using RANDOM FOREST.</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8"/>
          <p:cNvPicPr preferRelativeResize="0"/>
          <p:nvPr/>
        </p:nvPicPr>
        <p:blipFill>
          <a:blip r:embed="rId3">
            <a:alphaModFix/>
          </a:blip>
          <a:stretch>
            <a:fillRect/>
          </a:stretch>
        </p:blipFill>
        <p:spPr>
          <a:xfrm>
            <a:off x="0" y="0"/>
            <a:ext cx="9144000" cy="5143500"/>
          </a:xfrm>
          <a:prstGeom prst="rect">
            <a:avLst/>
          </a:prstGeom>
          <a:noFill/>
          <a:ln>
            <a:noFill/>
          </a:ln>
        </p:spPr>
      </p:pic>
      <p:sp>
        <p:nvSpPr>
          <p:cNvPr id="91" name="Google Shape;91;p18"/>
          <p:cNvSpPr txBox="1"/>
          <p:nvPr>
            <p:ph idx="1" type="subTitle"/>
          </p:nvPr>
        </p:nvSpPr>
        <p:spPr>
          <a:xfrm>
            <a:off x="410350" y="268950"/>
            <a:ext cx="6627900" cy="792600"/>
          </a:xfrm>
          <a:prstGeom prst="rect">
            <a:avLst/>
          </a:prstGeom>
        </p:spPr>
        <p:txBody>
          <a:bodyPr anchorCtr="0" anchor="t" bIns="91425" lIns="91425" spcFirstLastPara="1" rIns="91425" wrap="square" tIns="91425">
            <a:normAutofit fontScale="25000"/>
          </a:bodyPr>
          <a:lstStyle/>
          <a:p>
            <a:pPr indent="0" lvl="0" marL="0" rtl="0" algn="l">
              <a:lnSpc>
                <a:spcPct val="115000"/>
              </a:lnSpc>
              <a:spcBef>
                <a:spcPts val="0"/>
              </a:spcBef>
              <a:spcAft>
                <a:spcPts val="0"/>
              </a:spcAft>
              <a:buClr>
                <a:schemeClr val="dk1"/>
              </a:buClr>
              <a:buSzPts val="275"/>
              <a:buFont typeface="Arial"/>
              <a:buNone/>
            </a:pPr>
            <a:r>
              <a:t/>
            </a:r>
            <a:endParaRPr sz="105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3557">
              <a:solidFill>
                <a:schemeClr val="lt1"/>
              </a:solidFill>
              <a:latin typeface="Times New Roman"/>
              <a:ea typeface="Times New Roman"/>
              <a:cs typeface="Times New Roman"/>
              <a:sym typeface="Times New Roman"/>
            </a:endParaRPr>
          </a:p>
        </p:txBody>
      </p:sp>
      <p:pic>
        <p:nvPicPr>
          <p:cNvPr id="92" name="Google Shape;92;p18"/>
          <p:cNvPicPr preferRelativeResize="0"/>
          <p:nvPr/>
        </p:nvPicPr>
        <p:blipFill>
          <a:blip r:embed="rId4">
            <a:alphaModFix/>
          </a:blip>
          <a:stretch>
            <a:fillRect/>
          </a:stretch>
        </p:blipFill>
        <p:spPr>
          <a:xfrm>
            <a:off x="2312787" y="1061550"/>
            <a:ext cx="4518425" cy="3716200"/>
          </a:xfrm>
          <a:prstGeom prst="rect">
            <a:avLst/>
          </a:prstGeom>
          <a:noFill/>
          <a:ln>
            <a:noFill/>
          </a:ln>
        </p:spPr>
      </p:pic>
      <p:sp>
        <p:nvSpPr>
          <p:cNvPr id="93" name="Google Shape;93;p18"/>
          <p:cNvSpPr txBox="1"/>
          <p:nvPr>
            <p:ph idx="1" type="subTitle"/>
          </p:nvPr>
        </p:nvSpPr>
        <p:spPr>
          <a:xfrm>
            <a:off x="410350" y="224550"/>
            <a:ext cx="6627900" cy="792600"/>
          </a:xfrm>
          <a:prstGeom prst="rect">
            <a:avLst/>
          </a:prstGeom>
        </p:spPr>
        <p:txBody>
          <a:bodyPr anchorCtr="0" anchor="t" bIns="91425" lIns="91425" spcFirstLastPara="1" rIns="91425" wrap="square" tIns="91425">
            <a:normAutofit fontScale="25000" lnSpcReduction="10000"/>
          </a:bodyPr>
          <a:lstStyle/>
          <a:p>
            <a:pPr indent="0" lvl="0" marL="0" rtl="0" algn="l">
              <a:lnSpc>
                <a:spcPct val="115000"/>
              </a:lnSpc>
              <a:spcBef>
                <a:spcPts val="0"/>
              </a:spcBef>
              <a:spcAft>
                <a:spcPts val="0"/>
              </a:spcAft>
              <a:buClr>
                <a:schemeClr val="dk1"/>
              </a:buClr>
              <a:buSzPts val="275"/>
              <a:buFont typeface="Arial"/>
              <a:buNone/>
            </a:pPr>
            <a:r>
              <a:rPr lang="en-GB" sz="12000">
                <a:solidFill>
                  <a:srgbClr val="FFFFFF"/>
                </a:solidFill>
                <a:latin typeface="Times New Roman"/>
                <a:ea typeface="Times New Roman"/>
                <a:cs typeface="Times New Roman"/>
                <a:sym typeface="Times New Roman"/>
              </a:rPr>
              <a:t>Data Description</a:t>
            </a:r>
            <a:endParaRPr sz="120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3557">
              <a:solidFill>
                <a:schemeClr val="lt1"/>
              </a:solidFill>
              <a:latin typeface="Times New Roman"/>
              <a:ea typeface="Times New Roman"/>
              <a:cs typeface="Times New Roman"/>
              <a:sym typeface="Times New Roman"/>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7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u="sng"/>
              <a:t>MODEL DEPLOYMENT </a:t>
            </a:r>
            <a:endParaRPr u="sng"/>
          </a:p>
        </p:txBody>
      </p:sp>
      <p:sp>
        <p:nvSpPr>
          <p:cNvPr id="458" name="Google Shape;458;p72"/>
          <p:cNvSpPr txBox="1"/>
          <p:nvPr>
            <p:ph type="title"/>
          </p:nvPr>
        </p:nvSpPr>
        <p:spPr>
          <a:xfrm>
            <a:off x="311700" y="13090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u="sng"/>
              <a:t>PHASE - 3</a:t>
            </a:r>
            <a:endParaRPr u="sng"/>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73"/>
          <p:cNvSpPr txBox="1"/>
          <p:nvPr>
            <p:ph idx="1" type="subTitle"/>
          </p:nvPr>
        </p:nvSpPr>
        <p:spPr>
          <a:xfrm>
            <a:off x="944475" y="194025"/>
            <a:ext cx="6627900" cy="792600"/>
          </a:xfrm>
          <a:prstGeom prst="rect">
            <a:avLst/>
          </a:prstGeom>
        </p:spPr>
        <p:txBody>
          <a:bodyPr anchorCtr="0" anchor="t" bIns="91425" lIns="91425" spcFirstLastPara="1" rIns="91425" wrap="square" tIns="91425">
            <a:normAutofit fontScale="25000"/>
          </a:bodyPr>
          <a:lstStyle/>
          <a:p>
            <a:pPr indent="0" lvl="0" marL="0" rtl="0" algn="l">
              <a:lnSpc>
                <a:spcPct val="115000"/>
              </a:lnSpc>
              <a:spcBef>
                <a:spcPts val="0"/>
              </a:spcBef>
              <a:spcAft>
                <a:spcPts val="0"/>
              </a:spcAft>
              <a:buClr>
                <a:schemeClr val="dk1"/>
              </a:buClr>
              <a:buSzPts val="275"/>
              <a:buFont typeface="Arial"/>
              <a:buNone/>
            </a:pPr>
            <a:r>
              <a:rPr lang="en-GB" sz="10500" u="sng">
                <a:solidFill>
                  <a:srgbClr val="FFFFFF"/>
                </a:solidFill>
                <a:latin typeface="Times New Roman"/>
                <a:ea typeface="Times New Roman"/>
                <a:cs typeface="Times New Roman"/>
                <a:sym typeface="Times New Roman"/>
              </a:rPr>
              <a:t>DEPLOYED MODEL </a:t>
            </a:r>
            <a:r>
              <a:rPr lang="en-GB" sz="10500" u="sng">
                <a:solidFill>
                  <a:srgbClr val="FFFFFF"/>
                </a:solidFill>
                <a:latin typeface="Times New Roman"/>
                <a:ea typeface="Times New Roman"/>
                <a:cs typeface="Times New Roman"/>
                <a:sym typeface="Times New Roman"/>
              </a:rPr>
              <a:t>:</a:t>
            </a:r>
            <a:endParaRPr sz="10500" u="sng">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GB" sz="3557">
                <a:solidFill>
                  <a:schemeClr val="lt1"/>
                </a:solidFill>
                <a:latin typeface="Times New Roman"/>
                <a:ea typeface="Times New Roman"/>
                <a:cs typeface="Times New Roman"/>
                <a:sym typeface="Times New Roman"/>
              </a:rPr>
              <a:t>:</a:t>
            </a:r>
            <a:endParaRPr sz="3557">
              <a:solidFill>
                <a:schemeClr val="lt1"/>
              </a:solidFill>
              <a:latin typeface="Times New Roman"/>
              <a:ea typeface="Times New Roman"/>
              <a:cs typeface="Times New Roman"/>
              <a:sym typeface="Times New Roman"/>
            </a:endParaRPr>
          </a:p>
        </p:txBody>
      </p:sp>
      <p:sp>
        <p:nvSpPr>
          <p:cNvPr id="464" name="Google Shape;464;p73"/>
          <p:cNvSpPr txBox="1"/>
          <p:nvPr>
            <p:ph idx="1" type="subTitle"/>
          </p:nvPr>
        </p:nvSpPr>
        <p:spPr>
          <a:xfrm>
            <a:off x="1177300" y="658150"/>
            <a:ext cx="6202200" cy="848100"/>
          </a:xfrm>
          <a:prstGeom prst="rect">
            <a:avLst/>
          </a:prstGeom>
          <a:noFill/>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500">
                <a:solidFill>
                  <a:schemeClr val="dk1"/>
                </a:solidFill>
                <a:latin typeface="Times New Roman"/>
                <a:ea typeface="Times New Roman"/>
                <a:cs typeface="Times New Roman"/>
                <a:sym typeface="Times New Roman"/>
              </a:rPr>
              <a:t>The model is deployed on Streamlit framework and the Integrated Development Environment (IDE) used for its development was Spider.</a:t>
            </a:r>
            <a:endParaRPr sz="2100">
              <a:solidFill>
                <a:schemeClr val="dk1"/>
              </a:solidFill>
              <a:latin typeface="Times New Roman"/>
              <a:ea typeface="Times New Roman"/>
              <a:cs typeface="Times New Roman"/>
              <a:sym typeface="Times New Roman"/>
            </a:endParaRPr>
          </a:p>
        </p:txBody>
      </p:sp>
      <p:pic>
        <p:nvPicPr>
          <p:cNvPr id="465" name="Google Shape;465;p73"/>
          <p:cNvPicPr preferRelativeResize="0"/>
          <p:nvPr/>
        </p:nvPicPr>
        <p:blipFill>
          <a:blip r:embed="rId3">
            <a:alphaModFix/>
          </a:blip>
          <a:stretch>
            <a:fillRect/>
          </a:stretch>
        </p:blipFill>
        <p:spPr>
          <a:xfrm>
            <a:off x="944475" y="1429625"/>
            <a:ext cx="7255027" cy="3481475"/>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69" name="Shape 469"/>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9"/>
          <p:cNvPicPr preferRelativeResize="0"/>
          <p:nvPr/>
        </p:nvPicPr>
        <p:blipFill>
          <a:blip r:embed="rId3">
            <a:alphaModFix/>
          </a:blip>
          <a:stretch>
            <a:fillRect/>
          </a:stretch>
        </p:blipFill>
        <p:spPr>
          <a:xfrm>
            <a:off x="0" y="0"/>
            <a:ext cx="9144000" cy="5143500"/>
          </a:xfrm>
          <a:prstGeom prst="rect">
            <a:avLst/>
          </a:prstGeom>
          <a:noFill/>
          <a:ln>
            <a:noFill/>
          </a:ln>
        </p:spPr>
      </p:pic>
      <p:sp>
        <p:nvSpPr>
          <p:cNvPr id="99" name="Google Shape;99;p19"/>
          <p:cNvSpPr txBox="1"/>
          <p:nvPr>
            <p:ph idx="1" type="subTitle"/>
          </p:nvPr>
        </p:nvSpPr>
        <p:spPr>
          <a:xfrm>
            <a:off x="410350" y="224550"/>
            <a:ext cx="6627900" cy="792600"/>
          </a:xfrm>
          <a:prstGeom prst="rect">
            <a:avLst/>
          </a:prstGeom>
        </p:spPr>
        <p:txBody>
          <a:bodyPr anchorCtr="0" anchor="t" bIns="91425" lIns="91425" spcFirstLastPara="1" rIns="91425" wrap="square" tIns="91425">
            <a:normAutofit fontScale="40000" lnSpcReduction="10000"/>
          </a:bodyPr>
          <a:lstStyle/>
          <a:p>
            <a:pPr indent="0" lvl="0" marL="0" rtl="0" algn="l">
              <a:spcBef>
                <a:spcPts val="0"/>
              </a:spcBef>
              <a:spcAft>
                <a:spcPts val="0"/>
              </a:spcAft>
              <a:buNone/>
            </a:pPr>
            <a:r>
              <a:rPr lang="en-GB" sz="10500">
                <a:solidFill>
                  <a:srgbClr val="FFFFFF"/>
                </a:solidFill>
                <a:latin typeface="Times New Roman"/>
                <a:ea typeface="Times New Roman"/>
                <a:cs typeface="Times New Roman"/>
                <a:sym typeface="Times New Roman"/>
              </a:rPr>
              <a:t>Checking for Null Values</a:t>
            </a:r>
            <a:endParaRPr sz="3557">
              <a:solidFill>
                <a:schemeClr val="lt1"/>
              </a:solidFill>
              <a:latin typeface="Times New Roman"/>
              <a:ea typeface="Times New Roman"/>
              <a:cs typeface="Times New Roman"/>
              <a:sym typeface="Times New Roman"/>
            </a:endParaRPr>
          </a:p>
        </p:txBody>
      </p:sp>
      <p:pic>
        <p:nvPicPr>
          <p:cNvPr id="100" name="Google Shape;100;p19"/>
          <p:cNvPicPr preferRelativeResize="0"/>
          <p:nvPr/>
        </p:nvPicPr>
        <p:blipFill>
          <a:blip r:embed="rId4">
            <a:alphaModFix/>
          </a:blip>
          <a:stretch>
            <a:fillRect/>
          </a:stretch>
        </p:blipFill>
        <p:spPr>
          <a:xfrm>
            <a:off x="4526263" y="2726388"/>
            <a:ext cx="4391025" cy="1504950"/>
          </a:xfrm>
          <a:prstGeom prst="rect">
            <a:avLst/>
          </a:prstGeom>
          <a:noFill/>
          <a:ln>
            <a:noFill/>
          </a:ln>
        </p:spPr>
      </p:pic>
      <p:pic>
        <p:nvPicPr>
          <p:cNvPr id="101" name="Google Shape;101;p19"/>
          <p:cNvPicPr preferRelativeResize="0"/>
          <p:nvPr/>
        </p:nvPicPr>
        <p:blipFill>
          <a:blip r:embed="rId5">
            <a:alphaModFix/>
          </a:blip>
          <a:stretch>
            <a:fillRect/>
          </a:stretch>
        </p:blipFill>
        <p:spPr>
          <a:xfrm>
            <a:off x="231925" y="1406713"/>
            <a:ext cx="4010575" cy="2824625"/>
          </a:xfrm>
          <a:prstGeom prst="rect">
            <a:avLst/>
          </a:prstGeom>
          <a:noFill/>
          <a:ln>
            <a:noFill/>
          </a:ln>
        </p:spPr>
      </p:pic>
      <p:pic>
        <p:nvPicPr>
          <p:cNvPr id="102" name="Google Shape;102;p19"/>
          <p:cNvPicPr preferRelativeResize="0"/>
          <p:nvPr/>
        </p:nvPicPr>
        <p:blipFill>
          <a:blip r:embed="rId6">
            <a:alphaModFix/>
          </a:blip>
          <a:stretch>
            <a:fillRect/>
          </a:stretch>
        </p:blipFill>
        <p:spPr>
          <a:xfrm>
            <a:off x="4526275" y="1178250"/>
            <a:ext cx="3851900" cy="1166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0"/>
          <p:cNvPicPr preferRelativeResize="0"/>
          <p:nvPr/>
        </p:nvPicPr>
        <p:blipFill>
          <a:blip r:embed="rId3">
            <a:alphaModFix/>
          </a:blip>
          <a:stretch>
            <a:fillRect/>
          </a:stretch>
        </p:blipFill>
        <p:spPr>
          <a:xfrm>
            <a:off x="0" y="0"/>
            <a:ext cx="9144000" cy="5143500"/>
          </a:xfrm>
          <a:prstGeom prst="rect">
            <a:avLst/>
          </a:prstGeom>
          <a:noFill/>
          <a:ln>
            <a:noFill/>
          </a:ln>
        </p:spPr>
      </p:pic>
      <p:sp>
        <p:nvSpPr>
          <p:cNvPr id="108" name="Google Shape;108;p20"/>
          <p:cNvSpPr txBox="1"/>
          <p:nvPr>
            <p:ph idx="1" type="subTitle"/>
          </p:nvPr>
        </p:nvSpPr>
        <p:spPr>
          <a:xfrm>
            <a:off x="385325" y="20165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Plotting the data </a:t>
            </a:r>
            <a:endParaRPr sz="4216">
              <a:solidFill>
                <a:schemeClr val="dk1"/>
              </a:solidFill>
              <a:latin typeface="Times New Roman"/>
              <a:ea typeface="Times New Roman"/>
              <a:cs typeface="Times New Roman"/>
              <a:sym typeface="Times New Roman"/>
            </a:endParaRPr>
          </a:p>
        </p:txBody>
      </p:sp>
      <p:pic>
        <p:nvPicPr>
          <p:cNvPr id="109" name="Google Shape;109;p20"/>
          <p:cNvPicPr preferRelativeResize="0"/>
          <p:nvPr/>
        </p:nvPicPr>
        <p:blipFill>
          <a:blip r:embed="rId4">
            <a:alphaModFix/>
          </a:blip>
          <a:stretch>
            <a:fillRect/>
          </a:stretch>
        </p:blipFill>
        <p:spPr>
          <a:xfrm>
            <a:off x="103150" y="1303725"/>
            <a:ext cx="8937702" cy="2713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1"/>
          <p:cNvPicPr preferRelativeResize="0"/>
          <p:nvPr/>
        </p:nvPicPr>
        <p:blipFill>
          <a:blip r:embed="rId3">
            <a:alphaModFix/>
          </a:blip>
          <a:stretch>
            <a:fillRect/>
          </a:stretch>
        </p:blipFill>
        <p:spPr>
          <a:xfrm>
            <a:off x="0" y="0"/>
            <a:ext cx="9144000" cy="5143500"/>
          </a:xfrm>
          <a:prstGeom prst="rect">
            <a:avLst/>
          </a:prstGeom>
          <a:noFill/>
          <a:ln>
            <a:noFill/>
          </a:ln>
        </p:spPr>
      </p:pic>
      <p:sp>
        <p:nvSpPr>
          <p:cNvPr id="115" name="Google Shape;115;p21"/>
          <p:cNvSpPr txBox="1"/>
          <p:nvPr>
            <p:ph idx="1" type="subTitle"/>
          </p:nvPr>
        </p:nvSpPr>
        <p:spPr>
          <a:xfrm>
            <a:off x="385325" y="201650"/>
            <a:ext cx="6627900" cy="792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4216">
                <a:solidFill>
                  <a:schemeClr val="dk1"/>
                </a:solidFill>
                <a:latin typeface="Times New Roman"/>
                <a:ea typeface="Times New Roman"/>
                <a:cs typeface="Times New Roman"/>
                <a:sym typeface="Times New Roman"/>
              </a:rPr>
              <a:t>Histogram</a:t>
            </a:r>
            <a:endParaRPr sz="4216">
              <a:solidFill>
                <a:schemeClr val="dk1"/>
              </a:solidFill>
              <a:latin typeface="Times New Roman"/>
              <a:ea typeface="Times New Roman"/>
              <a:cs typeface="Times New Roman"/>
              <a:sym typeface="Times New Roman"/>
            </a:endParaRPr>
          </a:p>
        </p:txBody>
      </p:sp>
      <p:pic>
        <p:nvPicPr>
          <p:cNvPr id="116" name="Google Shape;116;p21"/>
          <p:cNvPicPr preferRelativeResize="0"/>
          <p:nvPr/>
        </p:nvPicPr>
        <p:blipFill>
          <a:blip r:embed="rId4">
            <a:alphaModFix/>
          </a:blip>
          <a:stretch>
            <a:fillRect/>
          </a:stretch>
        </p:blipFill>
        <p:spPr>
          <a:xfrm>
            <a:off x="4668423" y="1174425"/>
            <a:ext cx="4352427" cy="2813150"/>
          </a:xfrm>
          <a:prstGeom prst="rect">
            <a:avLst/>
          </a:prstGeom>
          <a:noFill/>
          <a:ln>
            <a:noFill/>
          </a:ln>
        </p:spPr>
      </p:pic>
      <p:pic>
        <p:nvPicPr>
          <p:cNvPr id="117" name="Google Shape;117;p21"/>
          <p:cNvPicPr preferRelativeResize="0"/>
          <p:nvPr/>
        </p:nvPicPr>
        <p:blipFill>
          <a:blip r:embed="rId5">
            <a:alphaModFix/>
          </a:blip>
          <a:stretch>
            <a:fillRect/>
          </a:stretch>
        </p:blipFill>
        <p:spPr>
          <a:xfrm>
            <a:off x="168775" y="1165175"/>
            <a:ext cx="4094600" cy="281314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